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สไตล์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0478" autoAdjust="0"/>
  </p:normalViewPr>
  <p:slideViewPr>
    <p:cSldViewPr snapToGrid="0">
      <p:cViewPr varScale="1">
        <p:scale>
          <a:sx n="45" d="100"/>
          <a:sy n="45" d="100"/>
        </p:scale>
        <p:origin x="1698" y="42"/>
      </p:cViewPr>
      <p:guideLst/>
    </p:cSldViewPr>
  </p:slideViewPr>
  <p:notesTextViewPr>
    <p:cViewPr>
      <p:scale>
        <a:sx n="1" d="1"/>
        <a:sy n="1" d="1"/>
      </p:scale>
      <p:origin x="0" y="0"/>
    </p:cViewPr>
  </p:notesTextViewPr>
  <p:notesViewPr>
    <p:cSldViewPr snapToGrid="0">
      <p:cViewPr varScale="1">
        <p:scale>
          <a:sx n="50" d="100"/>
          <a:sy n="50" d="100"/>
        </p:scale>
        <p:origin x="29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a:extLst>
              <a:ext uri="{FF2B5EF4-FFF2-40B4-BE49-F238E27FC236}">
                <a16:creationId xmlns:a16="http://schemas.microsoft.com/office/drawing/2014/main" id="{3F30DB9C-7715-424C-BF44-307144B4C247}"/>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ตัวแทนวันที่ 2">
            <a:extLst>
              <a:ext uri="{FF2B5EF4-FFF2-40B4-BE49-F238E27FC236}">
                <a16:creationId xmlns:a16="http://schemas.microsoft.com/office/drawing/2014/main" id="{B926B9FA-BC00-424A-A299-A4CBE245DC89}"/>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0367F5B-82DA-42EA-AB9A-7169BEA4A996}" type="datetimeFigureOut">
              <a:rPr lang="en-US" smtClean="0"/>
              <a:t>6/25/2019</a:t>
            </a:fld>
            <a:endParaRPr lang="en-US"/>
          </a:p>
        </p:txBody>
      </p:sp>
      <p:sp>
        <p:nvSpPr>
          <p:cNvPr id="4" name="ตัวแทนท้ายกระดาษ 3">
            <a:extLst>
              <a:ext uri="{FF2B5EF4-FFF2-40B4-BE49-F238E27FC236}">
                <a16:creationId xmlns:a16="http://schemas.microsoft.com/office/drawing/2014/main" id="{013A42BA-173F-479A-9659-7F9867C74014}"/>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ตัวแทนหมายเลขสไลด์ 4">
            <a:extLst>
              <a:ext uri="{FF2B5EF4-FFF2-40B4-BE49-F238E27FC236}">
                <a16:creationId xmlns:a16="http://schemas.microsoft.com/office/drawing/2014/main" id="{D278D03A-AECD-4EAE-8BF9-E395A6DA019C}"/>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DBCBE0-83AF-4030-AD06-57BD906729CE}" type="slidenum">
              <a:rPr lang="en-US" smtClean="0"/>
              <a:t>‹#›</a:t>
            </a:fld>
            <a:endParaRPr lang="en-US"/>
          </a:p>
        </p:txBody>
      </p:sp>
    </p:spTree>
    <p:extLst>
      <p:ext uri="{BB962C8B-B14F-4D97-AF65-F5344CB8AC3E}">
        <p14:creationId xmlns:p14="http://schemas.microsoft.com/office/powerpoint/2010/main" val="33012911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ตัวแทนวันที่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C4F3DB8-B5BC-45CE-9201-E419C4F0AF0E}" type="datetimeFigureOut">
              <a:rPr lang="en-US" smtClean="0"/>
              <a:t>6/25/2019</a:t>
            </a:fld>
            <a:endParaRPr lang="en-US"/>
          </a:p>
        </p:txBody>
      </p:sp>
      <p:sp>
        <p:nvSpPr>
          <p:cNvPr id="4" name="ตัวแทนรูปบนสไลด์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ตัวแทนบันทึกย่อ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th-TH" dirty="0"/>
              <a:t>แก้ไขสไตล์ของข้อความต้นแบบ</a:t>
            </a:r>
          </a:p>
          <a:p>
            <a:pPr lvl="1"/>
            <a:r>
              <a:rPr lang="th-TH" dirty="0"/>
              <a:t>ระดับที่สอง</a:t>
            </a:r>
          </a:p>
          <a:p>
            <a:pPr lvl="2"/>
            <a:r>
              <a:rPr lang="th-TH" dirty="0"/>
              <a:t>ระดับที่สาม</a:t>
            </a:r>
          </a:p>
          <a:p>
            <a:pPr lvl="3"/>
            <a:r>
              <a:rPr lang="th-TH" dirty="0"/>
              <a:t>ระดับที่สี่</a:t>
            </a:r>
          </a:p>
          <a:p>
            <a:pPr lvl="4"/>
            <a:r>
              <a:rPr lang="th-TH" dirty="0"/>
              <a:t>ระดับที่ห้า</a:t>
            </a:r>
            <a:endParaRPr lang="en-US" dirty="0"/>
          </a:p>
        </p:txBody>
      </p:sp>
      <p:sp>
        <p:nvSpPr>
          <p:cNvPr id="6" name="ตัวแทนท้ายกระดาษ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ตัวแทนหมายเลขสไลด์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29B924A-5D29-4C07-8F4E-CAEF8055CDAC}" type="slidenum">
              <a:rPr lang="en-US" smtClean="0"/>
              <a:t>‹#›</a:t>
            </a:fld>
            <a:endParaRPr lang="en-US"/>
          </a:p>
        </p:txBody>
      </p:sp>
    </p:spTree>
    <p:extLst>
      <p:ext uri="{BB962C8B-B14F-4D97-AF65-F5344CB8AC3E}">
        <p14:creationId xmlns:p14="http://schemas.microsoft.com/office/powerpoint/2010/main" val="50496300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a:t>
                </a:r>
                <a:r>
                  <a:rPr lang="en-US" sz="1300" i="1" dirty="0"/>
                  <a:t>find</a:t>
                </a:r>
                <a:r>
                  <a:rPr lang="en-US" sz="1300" dirty="0"/>
                  <a:t> attempts to search our list (loop through our array), ending when it finds the given </a:t>
                </a:r>
                <a:r>
                  <a:rPr lang="en-US" sz="1300" i="1" dirty="0"/>
                  <a:t>value </a:t>
                </a:r>
                <a:r>
                  <a:rPr lang="en-US" sz="1300" dirty="0"/>
                  <a:t>(and returns the </a:t>
                </a:r>
                <a:r>
                  <a:rPr lang="en-US" sz="1300" i="1" dirty="0"/>
                  <a:t>value</a:t>
                </a:r>
                <a:r>
                  <a:rPr lang="en-US" sz="1300" dirty="0"/>
                  <a:t>’s position). The method can end quickly if the array is </a:t>
                </a:r>
                <a:r>
                  <a:rPr lang="en-US" sz="1300" i="1" dirty="0"/>
                  <a:t>null</a:t>
                </a:r>
                <a:r>
                  <a:rPr lang="en-US" sz="1300" dirty="0"/>
                  <a:t>, or if it can find </a:t>
                </a:r>
                <a:r>
                  <a:rPr lang="en-US" sz="1300" i="1" dirty="0"/>
                  <a:t>value</a:t>
                </a:r>
                <a:r>
                  <a:rPr lang="en-US" sz="1300" dirty="0"/>
                  <a:t> early. It can also look at every element in the array and do not find the required value at all. Therefore, its running time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where </a:t>
                </a:r>
                <a14:m>
                  <m:oMath xmlns:m="http://schemas.openxmlformats.org/officeDocument/2006/math">
                    <m:r>
                      <a:rPr lang="en-US" sz="1300" i="1">
                        <a:latin typeface="Cambria Math" panose="02040503050406030204" pitchFamily="18" charset="0"/>
                      </a:rPr>
                      <m:t>𝑛</m:t>
                    </m:r>
                  </m:oMath>
                </a14:m>
                <a:r>
                  <a:rPr lang="en-US" sz="1300" dirty="0"/>
                  <a:t> is the array size.</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attempts to search our list (loop through our array), ending when it finds the given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The method can end quickly if the array is </a:t>
                </a:r>
                <a:r>
                  <a:rPr lang="en-US" sz="1200" i="1" kern="1200" dirty="0">
                    <a:solidFill>
                      <a:schemeClr val="tx1"/>
                    </a:solidFill>
                    <a:effectLst/>
                    <a:latin typeface="+mn-lt"/>
                    <a:ea typeface="+mn-ea"/>
                    <a:cs typeface="+mn-cs"/>
                  </a:rPr>
                  <a:t>null</a:t>
                </a:r>
                <a:r>
                  <a:rPr lang="en-US" sz="1200" kern="1200" dirty="0">
                    <a:solidFill>
                      <a:schemeClr val="tx1"/>
                    </a:solidFill>
                    <a:effectLst/>
                    <a:latin typeface="+mn-lt"/>
                    <a:ea typeface="+mn-ea"/>
                    <a:cs typeface="+mn-cs"/>
                  </a:rPr>
                  <a:t>, or it can look at every element in the array and do not find the required value at all. Therefore, its running 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𝑛</a:t>
                </a:r>
                <a:r>
                  <a:rPr lang="en-US" sz="1200" kern="1200" dirty="0">
                    <a:solidFill>
                      <a:schemeClr val="tx1"/>
                    </a:solidFill>
                    <a:effectLst/>
                    <a:latin typeface="+mn-lt"/>
                    <a:ea typeface="+mn-ea"/>
                    <a:cs typeface="+mn-cs"/>
                  </a:rPr>
                  <a:t> is the array size.</a:t>
                </a:r>
                <a:endParaRPr lang="en-US" dirty="0"/>
              </a:p>
            </p:txBody>
          </p:sp>
        </mc:Fallback>
      </mc:AlternateContent>
    </p:spTree>
    <p:extLst>
      <p:ext uri="{BB962C8B-B14F-4D97-AF65-F5344CB8AC3E}">
        <p14:creationId xmlns:p14="http://schemas.microsoft.com/office/powerpoint/2010/main" val="81738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append</a:t>
                </a:r>
                <a:r>
                  <a:rPr lang="en-US" sz="1300" dirty="0"/>
                  <a:t> returns immediately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if both arrays we want to append do not have any content. Otherwise, contents from both arrays are copied into the resulting array, which takes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if there are n total contents from the 2 original arrays. To sum up, the running time for append is</a:t>
                </a:r>
                <a14:m>
                  <m:oMath xmlns:m="http://schemas.openxmlformats.org/officeDocument/2006/math">
                    <m:r>
                      <a:rPr lang="en-US" sz="1300" b="1" i="1">
                        <a:solidFill>
                          <a:schemeClr val="bg1"/>
                        </a:solidFill>
                        <a:latin typeface="Cambria Math" panose="02040503050406030204" pitchFamily="18" charset="0"/>
                      </a:rPr>
                      <m:t>𝜣</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conditional exit only takes place when there is no </a:t>
                </a:r>
                <a:r>
                  <a:rPr lang="en-US" sz="1300"/>
                  <a:t>array content. </a:t>
                </a:r>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append</a:t>
                </a:r>
                <a:r>
                  <a:rPr lang="en-US" sz="1200" kern="1200" dirty="0">
                    <a:solidFill>
                      <a:schemeClr val="tx1"/>
                    </a:solidFill>
                    <a:effectLst/>
                    <a:latin typeface="+mn-lt"/>
                    <a:ea typeface="+mn-ea"/>
                    <a:cs typeface="+mn-cs"/>
                  </a:rPr>
                  <a:t> returns immediately (</a:t>
                </a:r>
                <a:r>
                  <a:rPr lang="en-US" sz="1200" i="0" kern="1200">
                    <a:solidFill>
                      <a:schemeClr val="tx1"/>
                    </a:solidFill>
                    <a:effectLst/>
                    <a:latin typeface="Cambria Math" panose="02040503050406030204" pitchFamily="18" charset="0"/>
                    <a:ea typeface="+mn-ea"/>
                    <a:cs typeface="+mn-cs"/>
                  </a:rPr>
                  <a:t>𝛩(1)</a:t>
                </a:r>
                <a:r>
                  <a:rPr lang="en-US" sz="1200" kern="1200" dirty="0">
                    <a:solidFill>
                      <a:schemeClr val="tx1"/>
                    </a:solidFill>
                    <a:effectLst/>
                    <a:latin typeface="+mn-lt"/>
                    <a:ea typeface="+mn-ea"/>
                    <a:cs typeface="+mn-cs"/>
                  </a:rPr>
                  <a:t>) if both arrays we want to append do not have any content. Otherwise, contents from both arrays are copied into the resulting array, which takes </a:t>
                </a:r>
                <a:r>
                  <a:rPr lang="en-US" sz="1200" i="0" kern="1200">
                    <a:solidFill>
                      <a:schemeClr val="tx1"/>
                    </a:solidFill>
                    <a:effectLst/>
                    <a:latin typeface="Cambria Math" panose="02040503050406030204" pitchFamily="18" charset="0"/>
                    <a:ea typeface="+mn-ea"/>
                    <a:cs typeface="+mn-cs"/>
                  </a:rPr>
                  <a:t>𝛩(𝑛)</a:t>
                </a:r>
                <a:r>
                  <a:rPr lang="en-US" sz="1200" kern="1200" dirty="0">
                    <a:solidFill>
                      <a:schemeClr val="tx1"/>
                    </a:solidFill>
                    <a:effectLst/>
                    <a:latin typeface="+mn-lt"/>
                    <a:ea typeface="+mn-ea"/>
                    <a:cs typeface="+mn-cs"/>
                  </a:rPr>
                  <a:t> if there are n total contents from the 2 original arrays. To sum up, the running time for append is </a:t>
                </a:r>
                <a:r>
                  <a:rPr lang="en-US" sz="1200" i="0" kern="1200">
                    <a:solidFill>
                      <a:schemeClr val="tx1"/>
                    </a:solidFill>
                    <a:effectLst/>
                    <a:latin typeface="Cambria Math" panose="02040503050406030204" pitchFamily="18" charset="0"/>
                    <a:ea typeface="+mn-ea"/>
                    <a:cs typeface="+mn-cs"/>
                  </a:rPr>
                  <a:t>𝑂(𝑛)</a:t>
                </a:r>
                <a:r>
                  <a:rPr lang="en-US" sz="1200" kern="1200" dirty="0">
                    <a:solidFill>
                      <a:schemeClr val="tx1"/>
                    </a:solidFill>
                    <a:effectLst/>
                    <a:latin typeface="+mn-lt"/>
                    <a:ea typeface="+mn-ea"/>
                    <a:cs typeface="+mn-cs"/>
                  </a:rPr>
                  <a:t> since it can run from constant time up to </a:t>
                </a:r>
                <a:r>
                  <a:rPr lang="en-US" sz="1200" i="0" kern="1200">
                    <a:solidFill>
                      <a:schemeClr val="tx1"/>
                    </a:solidFill>
                    <a:effectLst/>
                    <a:latin typeface="Cambria Math" panose="02040503050406030204" pitchFamily="18" charset="0"/>
                    <a:ea typeface="+mn-ea"/>
                    <a:cs typeface="+mn-cs"/>
                  </a:rPr>
                  <a:t>𝛩(𝑛)</a:t>
                </a:r>
                <a:r>
                  <a:rPr lang="en-US" sz="1200" kern="1200" dirty="0">
                    <a:solidFill>
                      <a:schemeClr val="tx1"/>
                    </a:solidFill>
                    <a:effectLst/>
                    <a:latin typeface="+mn-lt"/>
                    <a:ea typeface="+mn-ea"/>
                    <a:cs typeface="+mn-cs"/>
                  </a:rPr>
                  <a:t>. </a:t>
                </a:r>
                <a:endParaRPr lang="en-US" dirty="0"/>
              </a:p>
              <a:p>
                <a:endParaRPr lang="en-US" dirty="0"/>
              </a:p>
            </p:txBody>
          </p:sp>
        </mc:Fallback>
      </mc:AlternateContent>
    </p:spTree>
    <p:extLst>
      <p:ext uri="{BB962C8B-B14F-4D97-AF65-F5344CB8AC3E}">
        <p14:creationId xmlns:p14="http://schemas.microsoft.com/office/powerpoint/2010/main" val="222895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A new node containing X has to be created. Then, the link from the node that stores A2 to the node that stores A3 needs to be changed to point to the node that contains X. The link from the node that contains X is then set to point to the node that contains A3.</a:t>
            </a:r>
            <a:endParaRPr lang="en-US" dirty="0"/>
          </a:p>
        </p:txBody>
      </p:sp>
    </p:spTree>
    <p:extLst>
      <p:ext uri="{BB962C8B-B14F-4D97-AF65-F5344CB8AC3E}">
        <p14:creationId xmlns:p14="http://schemas.microsoft.com/office/powerpoint/2010/main" val="187845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To avoid having to write a different code for this case, a header node (also called a dummy node) is introduced.</a:t>
            </a:r>
            <a:endParaRPr lang="en-US" dirty="0"/>
          </a:p>
        </p:txBody>
      </p:sp>
    </p:spTree>
    <p:extLst>
      <p:ext uri="{BB962C8B-B14F-4D97-AF65-F5344CB8AC3E}">
        <p14:creationId xmlns:p14="http://schemas.microsoft.com/office/powerpoint/2010/main" val="292196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The header node does not store any data, and is always in front of the list. With the addition of a header node, every node that stores data now has a node in front. Code is therefore the same.</a:t>
            </a:r>
            <a:endParaRPr lang="en-US" dirty="0"/>
          </a:p>
        </p:txBody>
      </p:sp>
    </p:spTree>
    <p:extLst>
      <p:ext uri="{BB962C8B-B14F-4D97-AF65-F5344CB8AC3E}">
        <p14:creationId xmlns:p14="http://schemas.microsoft.com/office/powerpoint/2010/main" val="273855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To make it implementation-independent, every possible implementation of each data structure should implement its own iterator that has the above functionalities. </a:t>
            </a:r>
          </a:p>
          <a:p>
            <a:endParaRPr lang="en-US" sz="1300" dirty="0"/>
          </a:p>
          <a:p>
            <a:r>
              <a:rPr lang="en-US" sz="1300" dirty="0"/>
              <a:t>Please note that Java already has Iterator and List Iterator interface that you can use. They are different from the implementation in this course. The implementation in this course focuses on the fundamental knowledge needed to implement your own data structure from scratch, which is needed if readers want to customize a data structure of their own.</a:t>
            </a:r>
            <a:endParaRPr lang="en-US" dirty="0"/>
          </a:p>
        </p:txBody>
      </p:sp>
    </p:spTree>
    <p:extLst>
      <p:ext uri="{BB962C8B-B14F-4D97-AF65-F5344CB8AC3E}">
        <p14:creationId xmlns:p14="http://schemas.microsoft.com/office/powerpoint/2010/main" val="112609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993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2574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The method returns false when the node after </a:t>
            </a:r>
            <a:r>
              <a:rPr lang="en-US" sz="1300" i="1" dirty="0" err="1"/>
              <a:t>currentNode</a:t>
            </a:r>
            <a:r>
              <a:rPr lang="en-US" sz="1300" dirty="0"/>
              <a:t> does not exist.</a:t>
            </a:r>
            <a:endParaRPr lang="en-US" dirty="0"/>
          </a:p>
        </p:txBody>
      </p:sp>
    </p:spTree>
    <p:extLst>
      <p:ext uri="{BB962C8B-B14F-4D97-AF65-F5344CB8AC3E}">
        <p14:creationId xmlns:p14="http://schemas.microsoft.com/office/powerpoint/2010/main" val="3739719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Method </a:t>
            </a:r>
            <a:r>
              <a:rPr lang="en-US" sz="1300" i="1" dirty="0"/>
              <a:t>next</a:t>
            </a:r>
            <a:r>
              <a:rPr lang="en-US" sz="1300" dirty="0"/>
              <a:t> creates an exception if the next data does not exist. Otherwise, it moves </a:t>
            </a:r>
            <a:r>
              <a:rPr lang="en-US" sz="1300" i="1" dirty="0" err="1"/>
              <a:t>currentNode</a:t>
            </a:r>
            <a:r>
              <a:rPr lang="en-US" sz="1300" dirty="0"/>
              <a:t> by one position in the list and returns the data in the node it just moves to.</a:t>
            </a:r>
          </a:p>
          <a:p>
            <a:endParaRPr lang="en-US" sz="1300" dirty="0"/>
          </a:p>
          <a:p>
            <a:r>
              <a:rPr lang="en-US" sz="1300" dirty="0"/>
              <a:t>The method </a:t>
            </a:r>
            <a:r>
              <a:rPr lang="en-US" sz="1300" i="1" dirty="0"/>
              <a:t>set</a:t>
            </a:r>
            <a:r>
              <a:rPr lang="en-US" sz="1300" dirty="0"/>
              <a:t> just straightforwardly changes the value of data in the node that we just focus on (we are not drawing it here).</a:t>
            </a:r>
            <a:endParaRPr lang="en-US" dirty="0"/>
          </a:p>
        </p:txBody>
      </p:sp>
    </p:spTree>
    <p:extLst>
      <p:ext uri="{BB962C8B-B14F-4D97-AF65-F5344CB8AC3E}">
        <p14:creationId xmlns:p14="http://schemas.microsoft.com/office/powerpoint/2010/main" val="420478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code for </a:t>
                </a:r>
                <a:r>
                  <a:rPr lang="en-US" sz="1300" i="1" dirty="0"/>
                  <a:t>find</a:t>
                </a:r>
                <a:r>
                  <a:rPr lang="en-US" sz="1300" dirty="0"/>
                  <a:t> works in exactly the same way as its array version, that is, we need to search the data structure, one data at a time. The method ends immediately if the linked list is empty or if the value is found. Therefore, its running time is the same as its array counterpart, which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code for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works in exactly the same way as its array version, that is, we need to search the data structure, one data at a time. The method ends immediately if the linked list is empty or if the value is found. Therefore, its running time is the same as its array counterpart, which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a:t>
                </a:r>
                <a:endParaRPr lang="en-US" dirty="0"/>
              </a:p>
            </p:txBody>
          </p:sp>
        </mc:Fallback>
      </mc:AlternateContent>
    </p:spTree>
    <p:extLst>
      <p:ext uri="{BB962C8B-B14F-4D97-AF65-F5344CB8AC3E}">
        <p14:creationId xmlns:p14="http://schemas.microsoft.com/office/powerpoint/2010/main" val="52386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a:t>
                </a:r>
                <a:r>
                  <a:rPr lang="en-US" sz="1300" i="1" dirty="0" err="1"/>
                  <a:t>findKth</a:t>
                </a:r>
                <a:r>
                  <a:rPr lang="en-US" sz="1300" dirty="0"/>
                  <a:t> attempts to find the k</a:t>
                </a:r>
                <a:r>
                  <a:rPr lang="en-US" sz="1300" baseline="30000" dirty="0"/>
                  <a:t>th</a:t>
                </a:r>
                <a:r>
                  <a:rPr lang="en-US" sz="1300" dirty="0"/>
                  <a:t> element stored in our list. It therefore accesses our array directly to find the k</a:t>
                </a:r>
                <a:r>
                  <a:rPr lang="en-US" sz="1300" baseline="30000" dirty="0"/>
                  <a:t>th</a:t>
                </a:r>
                <a:r>
                  <a:rPr lang="en-US" sz="1300" dirty="0"/>
                  <a:t> member (corresponding to the k</a:t>
                </a:r>
                <a:r>
                  <a:rPr lang="en-US" sz="1300" baseline="30000" dirty="0"/>
                  <a:t>th</a:t>
                </a:r>
                <a:r>
                  <a:rPr lang="en-US" sz="1300" dirty="0"/>
                  <a:t> member of the list). The method generates an exception if the given position is incorrect. It can be seen that the method runs in constant time,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since it uses the array access operator to access the required array element instantly.</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a:t>
                </a:r>
                <a:r>
                  <a:rPr lang="en-US" sz="1200" i="1" kern="1200" dirty="0" err="1">
                    <a:solidFill>
                      <a:schemeClr val="tx1"/>
                    </a:solidFill>
                    <a:effectLst/>
                    <a:latin typeface="+mn-lt"/>
                    <a:ea typeface="+mn-ea"/>
                    <a:cs typeface="+mn-cs"/>
                  </a:rPr>
                  <a:t>findKth</a:t>
                </a:r>
                <a:r>
                  <a:rPr lang="en-US" sz="1200" kern="1200" dirty="0">
                    <a:solidFill>
                      <a:schemeClr val="tx1"/>
                    </a:solidFill>
                    <a:effectLst/>
                    <a:latin typeface="+mn-lt"/>
                    <a:ea typeface="+mn-ea"/>
                    <a:cs typeface="+mn-cs"/>
                  </a:rPr>
                  <a:t> attempts to find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element stored in our list. It therefore accesses our array directly to find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member (corresponding to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member of the list). The method generates an exception if the given position is incorrect. It can be seen that the method runs in constant time,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since it uses the array access operator to access the required array element instantly.</a:t>
                </a:r>
                <a:endParaRPr lang="en-US" dirty="0"/>
              </a:p>
            </p:txBody>
          </p:sp>
        </mc:Fallback>
      </mc:AlternateContent>
    </p:spTree>
    <p:extLst>
      <p:ext uri="{BB962C8B-B14F-4D97-AF65-F5344CB8AC3E}">
        <p14:creationId xmlns:p14="http://schemas.microsoft.com/office/powerpoint/2010/main" val="2856581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Example : we want</a:t>
            </a:r>
            <a:r>
              <a:rPr lang="en-US" baseline="0" dirty="0"/>
              <a:t> to search for 5.</a:t>
            </a:r>
            <a:endParaRPr lang="en-US" dirty="0"/>
          </a:p>
        </p:txBody>
      </p:sp>
    </p:spTree>
    <p:extLst>
      <p:ext uri="{BB962C8B-B14F-4D97-AF65-F5344CB8AC3E}">
        <p14:creationId xmlns:p14="http://schemas.microsoft.com/office/powerpoint/2010/main" val="1389043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Method </a:t>
                </a:r>
                <a:r>
                  <a:rPr lang="en-US" sz="1300" i="1" dirty="0" err="1"/>
                  <a:t>findKth</a:t>
                </a:r>
                <a:r>
                  <a:rPr lang="en-US" sz="1300" dirty="0"/>
                  <a:t> suffers from the lack of direct positional access. Therefore, it requires a loop to look for the k</a:t>
                </a:r>
                <a:r>
                  <a:rPr lang="en-US" sz="1300" baseline="30000" dirty="0"/>
                  <a:t>th</a:t>
                </a:r>
                <a:r>
                  <a:rPr lang="en-US" sz="1300" dirty="0"/>
                  <a:t> data in the list (its code is extremely similar to our code for </a:t>
                </a:r>
                <a:r>
                  <a:rPr lang="en-US" sz="1300" i="1" dirty="0"/>
                  <a:t>find</a:t>
                </a:r>
                <a:r>
                  <a:rPr lang="en-US" sz="1300" dirty="0"/>
                  <a:t>). But the loop can end as soon as the position is found. Thus its asymptotic runtime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This runtime is worse than its array counterpart, but the performance increase in </a:t>
                </a:r>
                <a:r>
                  <a:rPr lang="en-US" sz="1300" i="1" dirty="0"/>
                  <a:t>insert</a:t>
                </a:r>
                <a:r>
                  <a:rPr lang="en-US" sz="1300" dirty="0"/>
                  <a:t> and </a:t>
                </a:r>
                <a:r>
                  <a:rPr lang="en-US" sz="1300" i="1" dirty="0"/>
                  <a:t>remove</a:t>
                </a:r>
                <a:r>
                  <a:rPr lang="en-US" sz="1300" dirty="0"/>
                  <a:t> outweighs this drawback. </a:t>
                </a:r>
              </a:p>
              <a:p>
                <a:r>
                  <a:rPr lang="th-TH" sz="1300" dirty="0"/>
                  <a:t>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Method </a:t>
                </a:r>
                <a:r>
                  <a:rPr lang="en-US" sz="1200" i="1" kern="1200" dirty="0" err="1">
                    <a:solidFill>
                      <a:schemeClr val="tx1"/>
                    </a:solidFill>
                    <a:effectLst/>
                    <a:latin typeface="+mn-lt"/>
                    <a:ea typeface="+mn-ea"/>
                    <a:cs typeface="+mn-cs"/>
                  </a:rPr>
                  <a:t>findKth</a:t>
                </a:r>
                <a:r>
                  <a:rPr lang="en-US" sz="1200" kern="1200" dirty="0">
                    <a:solidFill>
                      <a:schemeClr val="tx1"/>
                    </a:solidFill>
                    <a:effectLst/>
                    <a:latin typeface="+mn-lt"/>
                    <a:ea typeface="+mn-ea"/>
                    <a:cs typeface="+mn-cs"/>
                  </a:rPr>
                  <a:t> suffers from the lack of direct positional access. Therefore, it requires a loop to look for the k</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data in the list (its code is extremely similar to our code for </a:t>
                </a:r>
                <a:r>
                  <a:rPr lang="en-US" sz="1200" i="1" kern="1200" dirty="0">
                    <a:solidFill>
                      <a:schemeClr val="tx1"/>
                    </a:solidFill>
                    <a:effectLst/>
                    <a:latin typeface="+mn-lt"/>
                    <a:ea typeface="+mn-ea"/>
                    <a:cs typeface="+mn-cs"/>
                  </a:rPr>
                  <a:t>find</a:t>
                </a:r>
                <a:r>
                  <a:rPr lang="en-US" sz="1200" kern="1200" dirty="0">
                    <a:solidFill>
                      <a:schemeClr val="tx1"/>
                    </a:solidFill>
                    <a:effectLst/>
                    <a:latin typeface="+mn-lt"/>
                    <a:ea typeface="+mn-ea"/>
                    <a:cs typeface="+mn-cs"/>
                  </a:rPr>
                  <a:t>). But the loop can end as soon as the position is found. Thus its asymptotic runtime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This runtime is worse than its array counterpart, but the performance increase in other methods outweighs this drawback. </a:t>
                </a:r>
                <a:endParaRPr lang="en-US" sz="1200" kern="1200" dirty="0" smtClean="0">
                  <a:solidFill>
                    <a:schemeClr val="tx1"/>
                  </a:solidFill>
                  <a:effectLst/>
                  <a:latin typeface="+mn-lt"/>
                  <a:ea typeface="+mn-ea"/>
                  <a:cs typeface="+mn-cs"/>
                </a:endParaRPr>
              </a:p>
              <a:p>
                <a:r>
                  <a:rPr lang="th-TH" sz="1200" kern="1200" dirty="0" smtClean="0">
                    <a:solidFill>
                      <a:schemeClr val="tx1"/>
                    </a:solidFill>
                    <a:effectLst/>
                    <a:latin typeface="+mn-lt"/>
                    <a:ea typeface="+mn-ea"/>
                    <a:cs typeface="+mn-cs"/>
                  </a:rPr>
                  <a:t> </a:t>
                </a:r>
                <a:endParaRPr lang="en-US" dirty="0"/>
              </a:p>
            </p:txBody>
          </p:sp>
        </mc:Fallback>
      </mc:AlternateContent>
    </p:spTree>
    <p:extLst>
      <p:ext uri="{BB962C8B-B14F-4D97-AF65-F5344CB8AC3E}">
        <p14:creationId xmlns:p14="http://schemas.microsoft.com/office/powerpoint/2010/main" val="1274100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One of the parameter is different from its array counterpart. Instead of using a position number, we use an </a:t>
                </a:r>
                <a:r>
                  <a:rPr lang="en-US" sz="1300" i="1" dirty="0"/>
                  <a:t>Iterator</a:t>
                </a:r>
                <a:r>
                  <a:rPr lang="en-US" sz="1300" dirty="0"/>
                  <a:t> to indicate a position before the new data. We avoid using the position number because using it requires us to iterate through the list, a very unnecessary time-consuming process. Using an </a:t>
                </a:r>
                <a:r>
                  <a:rPr lang="en-US" sz="1300" i="1" dirty="0"/>
                  <a:t>Iterator</a:t>
                </a:r>
                <a:r>
                  <a:rPr lang="en-US" sz="1300" dirty="0"/>
                  <a:t> to indicate a position allows our implementation to avoid any loop completely, thus reducing its asymptotic runtime to a constant value,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Please note that we have earlier seen the running time of </a:t>
                </a:r>
                <a:r>
                  <a:rPr lang="en-US" sz="1300" i="1" dirty="0"/>
                  <a:t>insert</a:t>
                </a:r>
                <a:r>
                  <a:rPr lang="en-US" sz="1300" dirty="0"/>
                  <a:t> for arrays, which is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 </a:t>
                </a:r>
                <a:r>
                  <a:rPr lang="en-US" sz="1300" i="1" dirty="0" err="1"/>
                  <a:t>ListNode</a:t>
                </a:r>
                <a:r>
                  <a:rPr lang="en-US" sz="1300" dirty="0"/>
                  <a:t> could also be used to indicate the position instead of an </a:t>
                </a:r>
                <a:r>
                  <a:rPr lang="en-US" sz="1300" i="1" dirty="0"/>
                  <a:t>Iterator</a:t>
                </a:r>
                <a:r>
                  <a:rPr lang="en-US" sz="1300" dirty="0"/>
                  <a:t>. For consistency, this class prioritizes </a:t>
                </a:r>
                <a:r>
                  <a:rPr lang="en-US" sz="1300" i="1" dirty="0"/>
                  <a:t>Iterator</a:t>
                </a:r>
                <a:r>
                  <a:rPr lang="en-US" sz="1300" dirty="0"/>
                  <a:t> when marking a position within a data structure.</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parameter is different from its array counterpart. Instead of using a position number, we use a </a:t>
                </a:r>
                <a:r>
                  <a:rPr lang="en-US" sz="1200" i="1" kern="1200" dirty="0" err="1">
                    <a:solidFill>
                      <a:schemeClr val="tx1"/>
                    </a:solidFill>
                    <a:effectLst/>
                    <a:latin typeface="+mn-lt"/>
                    <a:ea typeface="+mn-ea"/>
                    <a:cs typeface="+mn-cs"/>
                  </a:rPr>
                  <a:t>ListNode</a:t>
                </a:r>
                <a:r>
                  <a:rPr lang="en-US" sz="1200" kern="1200" dirty="0">
                    <a:solidFill>
                      <a:schemeClr val="tx1"/>
                    </a:solidFill>
                    <a:effectLst/>
                    <a:latin typeface="+mn-lt"/>
                    <a:ea typeface="+mn-ea"/>
                    <a:cs typeface="+mn-cs"/>
                  </a:rPr>
                  <a:t> to indicate a position before the new data. We avoid using the position number because using it requires us to iterate through the list, a very unnecessary time-consuming process. Using a </a:t>
                </a:r>
                <a:r>
                  <a:rPr lang="en-US" sz="1200" i="1" kern="1200" dirty="0" err="1">
                    <a:solidFill>
                      <a:schemeClr val="tx1"/>
                    </a:solidFill>
                    <a:effectLst/>
                    <a:latin typeface="+mn-lt"/>
                    <a:ea typeface="+mn-ea"/>
                    <a:cs typeface="+mn-cs"/>
                  </a:rPr>
                  <a:t>ListNode</a:t>
                </a:r>
                <a:r>
                  <a:rPr lang="en-US" sz="1200" kern="1200" dirty="0">
                    <a:solidFill>
                      <a:schemeClr val="tx1"/>
                    </a:solidFill>
                    <a:effectLst/>
                    <a:latin typeface="+mn-lt"/>
                    <a:ea typeface="+mn-ea"/>
                    <a:cs typeface="+mn-cs"/>
                  </a:rPr>
                  <a:t> to indicate a position allows our implementation to avoid any loop completely, thus reducing its asymptotic runtime to a constant value,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a:t>
                </a:r>
                <a:endParaRPr lang="en-US" dirty="0"/>
              </a:p>
            </p:txBody>
          </p:sp>
        </mc:Fallback>
      </mc:AlternateContent>
    </p:spTree>
    <p:extLst>
      <p:ext uri="{BB962C8B-B14F-4D97-AF65-F5344CB8AC3E}">
        <p14:creationId xmlns:p14="http://schemas.microsoft.com/office/powerpoint/2010/main" val="1622786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Note that in the array implementation, even though we may know the position of the data to be removed, other data to the right of the to-be-removed data have to be shifted, causing the running time to still be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dirty="0"/>
                  <a:t>.</a:t>
                </a:r>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Note that in the array implementation, even though we may know the position of the data to be removed, other data to the right of the to-be-removed data have to be shifted, causing the running time to still be </a:t>
                </a:r>
                <a:r>
                  <a:rPr lang="en-US" sz="1200" i="0" kern="1200">
                    <a:solidFill>
                      <a:schemeClr val="tx1"/>
                    </a:solidFill>
                    <a:effectLst/>
                    <a:latin typeface="+mn-lt"/>
                    <a:ea typeface="+mn-ea"/>
                    <a:cs typeface="+mn-cs"/>
                  </a:rPr>
                  <a:t>𝑂(𝑛)</a:t>
                </a:r>
                <a:r>
                  <a:rPr lang="en-US" dirty="0" smtClean="0"/>
                  <a:t>.</a:t>
                </a:r>
                <a:endParaRPr lang="en-US" dirty="0"/>
              </a:p>
            </p:txBody>
          </p:sp>
        </mc:Fallback>
      </mc:AlternateContent>
    </p:spTree>
    <p:extLst>
      <p:ext uri="{BB962C8B-B14F-4D97-AF65-F5344CB8AC3E}">
        <p14:creationId xmlns:p14="http://schemas.microsoft.com/office/powerpoint/2010/main" val="1640965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First, two iterators are created focusing on </a:t>
            </a:r>
            <a:r>
              <a:rPr lang="en-US" sz="1300" i="1" dirty="0"/>
              <a:t>header</a:t>
            </a:r>
            <a:r>
              <a:rPr lang="en-US" sz="1300" dirty="0"/>
              <a:t>. Then we check if the list is an empty list by calling method </a:t>
            </a:r>
            <a:r>
              <a:rPr lang="en-US" sz="1300" i="1" dirty="0" err="1"/>
              <a:t>hasNext</a:t>
            </a:r>
            <a:r>
              <a:rPr lang="en-US" sz="1300" dirty="0"/>
              <a:t>. If the list is empty (method </a:t>
            </a:r>
            <a:r>
              <a:rPr lang="en-US" sz="1300" i="1" dirty="0" err="1"/>
              <a:t>hasNext</a:t>
            </a:r>
            <a:r>
              <a:rPr lang="en-US" sz="1300" dirty="0"/>
              <a:t> returns false), null is returned right away. </a:t>
            </a:r>
          </a:p>
          <a:p>
            <a:endParaRPr lang="en-US" sz="1300" dirty="0"/>
          </a:p>
          <a:p>
            <a:r>
              <a:rPr lang="en-US" sz="1300" dirty="0"/>
              <a:t>If not, we move the position of interest of </a:t>
            </a:r>
            <a:r>
              <a:rPr lang="en-US" sz="1300" i="1" dirty="0"/>
              <a:t>itr2</a:t>
            </a:r>
            <a:r>
              <a:rPr lang="en-US" sz="1300" dirty="0"/>
              <a:t> by one so that the position is ahead of the position of interest of itr1. </a:t>
            </a:r>
          </a:p>
          <a:p>
            <a:endParaRPr lang="en-US" sz="1300" dirty="0"/>
          </a:p>
          <a:p>
            <a:r>
              <a:rPr lang="en-US" sz="1300" dirty="0"/>
              <a:t>Then we move the positions of interest of both iterators until we find </a:t>
            </a:r>
            <a:r>
              <a:rPr lang="en-US" sz="1300" i="1" dirty="0"/>
              <a:t>value</a:t>
            </a:r>
            <a:r>
              <a:rPr lang="en-US" sz="1300" dirty="0"/>
              <a:t> or until there is no more data to work with. If </a:t>
            </a:r>
            <a:r>
              <a:rPr lang="en-US" sz="1300" i="1" dirty="0"/>
              <a:t>value</a:t>
            </a:r>
            <a:r>
              <a:rPr lang="en-US" sz="1300" dirty="0"/>
              <a:t> is found, we return the position of interest ( </a:t>
            </a:r>
            <a:r>
              <a:rPr lang="en-US" sz="1300" i="1" dirty="0"/>
              <a:t>itr1)</a:t>
            </a:r>
            <a:r>
              <a:rPr lang="en-US" sz="1300" dirty="0"/>
              <a:t>, which marks the place before the node that stores </a:t>
            </a:r>
            <a:r>
              <a:rPr lang="en-US" sz="1300" i="1" dirty="0"/>
              <a:t>value</a:t>
            </a:r>
            <a:r>
              <a:rPr lang="en-US" sz="1300" dirty="0"/>
              <a:t>. Otherwise, </a:t>
            </a:r>
            <a:r>
              <a:rPr lang="en-US" sz="1300" i="1" dirty="0"/>
              <a:t>null</a:t>
            </a:r>
            <a:r>
              <a:rPr lang="en-US" sz="1300" dirty="0"/>
              <a:t> is returned because value surely does not exist in the list.</a:t>
            </a:r>
            <a:endParaRPr lang="en-US" dirty="0"/>
          </a:p>
        </p:txBody>
      </p:sp>
    </p:spTree>
    <p:extLst>
      <p:ext uri="{BB962C8B-B14F-4D97-AF65-F5344CB8AC3E}">
        <p14:creationId xmlns:p14="http://schemas.microsoft.com/office/powerpoint/2010/main" val="418619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sz="1300" dirty="0"/>
              <a:t>We introduce </a:t>
            </a:r>
            <a:r>
              <a:rPr lang="en-US" sz="1300" i="1" dirty="0" err="1"/>
              <a:t>isEmpty</a:t>
            </a:r>
            <a:r>
              <a:rPr lang="en-US" sz="1300" dirty="0"/>
              <a:t>, which checks whether the list does not store any data, and </a:t>
            </a:r>
            <a:r>
              <a:rPr lang="en-US" sz="1300" i="1" dirty="0" err="1"/>
              <a:t>makeEmpty</a:t>
            </a:r>
            <a:r>
              <a:rPr lang="en-US" sz="1300" dirty="0"/>
              <a:t>, which disconnects the link from the header to other nodes, effectively make the list become empty. </a:t>
            </a:r>
          </a:p>
          <a:p>
            <a:endParaRPr lang="en-US" sz="1300" dirty="0"/>
          </a:p>
          <a:p>
            <a:r>
              <a:rPr lang="en-US" sz="1300" dirty="0"/>
              <a:t>Method </a:t>
            </a:r>
            <a:r>
              <a:rPr lang="en-US" sz="1300" i="1" dirty="0"/>
              <a:t>head</a:t>
            </a:r>
            <a:r>
              <a:rPr lang="en-US" sz="1300" dirty="0"/>
              <a:t> is straightforward. It just tries to return data in the node next to </a:t>
            </a:r>
            <a:r>
              <a:rPr lang="en-US" sz="1300" i="1" dirty="0"/>
              <a:t>header</a:t>
            </a:r>
            <a:r>
              <a:rPr lang="en-US" sz="1300" dirty="0"/>
              <a:t>. So it runs in constant time just like its array counterpart.</a:t>
            </a:r>
            <a:endParaRPr lang="en-US" dirty="0"/>
          </a:p>
        </p:txBody>
      </p:sp>
    </p:spTree>
    <p:extLst>
      <p:ext uri="{BB962C8B-B14F-4D97-AF65-F5344CB8AC3E}">
        <p14:creationId xmlns:p14="http://schemas.microsoft.com/office/powerpoint/2010/main" val="3683690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Method </a:t>
                </a:r>
                <a:r>
                  <a:rPr lang="en-US" sz="1300" i="1" dirty="0"/>
                  <a:t>tail</a:t>
                </a:r>
                <a:r>
                  <a:rPr lang="en-US" sz="1300" dirty="0"/>
                  <a:t> exits immediately if the list is empty. Otherwise it uses a loop to copy data (except the first data) to a new list and return that list. The number of iterations is directly proportional to the size of the list. So its asymptotic runtime is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Although the method can exit early, it does so due to the size of the list being zero. Therefore, all depends on the list size.</a:t>
                </a:r>
              </a:p>
              <a:p>
                <a:endParaRPr lang="en-US" sz="1300" dirty="0"/>
              </a:p>
              <a:p>
                <a:r>
                  <a:rPr lang="en-US" sz="1300" dirty="0"/>
                  <a:t>If we allow our original list to change, the method can simply remove the first data and take constant time. But here we do not want method </a:t>
                </a:r>
                <a:r>
                  <a:rPr lang="en-US" sz="1300" i="1" dirty="0"/>
                  <a:t>tail</a:t>
                </a:r>
                <a:r>
                  <a:rPr lang="en-US" sz="1300" dirty="0"/>
                  <a:t> to change our original list.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exits immediately if the list is empty. Otherwise it uses a loop to copy data (except the first data) to a new list and return that list. The number of iterations is directly proportional to the size of the list. So its asymptotic runtime is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 Although the method can exit early, it does so due to the size of the list being zero. Therefore, all depends on the list size.</a:t>
                </a:r>
                <a:endParaRPr lang="en-US" dirty="0"/>
              </a:p>
            </p:txBody>
          </p:sp>
        </mc:Fallback>
      </mc:AlternateContent>
    </p:spTree>
    <p:extLst>
      <p:ext uri="{BB962C8B-B14F-4D97-AF65-F5344CB8AC3E}">
        <p14:creationId xmlns:p14="http://schemas.microsoft.com/office/powerpoint/2010/main" val="341348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append</a:t>
                </a:r>
                <a:r>
                  <a:rPr lang="en-US" sz="1300" dirty="0"/>
                  <a:t> enters loops n times, where n is the total amount of data from both lists. Therefore, its asymptotic runtime is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just like its array counterpart.    </a:t>
                </a:r>
              </a:p>
              <a:p>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append</a:t>
                </a:r>
                <a:r>
                  <a:rPr lang="en-US" sz="1200" kern="1200" dirty="0">
                    <a:solidFill>
                      <a:schemeClr val="tx1"/>
                    </a:solidFill>
                    <a:effectLst/>
                    <a:latin typeface="+mn-lt"/>
                    <a:ea typeface="+mn-ea"/>
                    <a:cs typeface="+mn-cs"/>
                  </a:rPr>
                  <a:t> enters loops n times, where n is the total amount of data from both lists. Therefore, its asymptotic runtime is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 just like its array counterpart.    </a:t>
                </a:r>
              </a:p>
              <a:p>
                <a:endParaRPr lang="en-US" dirty="0"/>
              </a:p>
            </p:txBody>
          </p:sp>
        </mc:Fallback>
      </mc:AlternateContent>
    </p:spTree>
    <p:extLst>
      <p:ext uri="{BB962C8B-B14F-4D97-AF65-F5344CB8AC3E}">
        <p14:creationId xmlns:p14="http://schemas.microsoft.com/office/powerpoint/2010/main" val="3041747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300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It also</a:t>
                </a:r>
                <a:r>
                  <a:rPr lang="th-TH" sz="1300" dirty="0"/>
                  <a:t> </a:t>
                </a:r>
                <a:r>
                  <a:rPr lang="en-US" sz="1300" dirty="0"/>
                  <a:t>has to shift all elements from the </a:t>
                </a:r>
                <a:r>
                  <a:rPr lang="en-US" sz="1300" i="1" dirty="0"/>
                  <a:t>position</a:t>
                </a:r>
                <a:r>
                  <a:rPr lang="en-US" sz="1300" dirty="0"/>
                  <a:t> to the right (this part takes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number of shifting elements depends on </a:t>
                </a:r>
                <a:r>
                  <a:rPr lang="en-US" sz="1300" i="1" dirty="0"/>
                  <a:t>position</a:t>
                </a:r>
                <a:r>
                  <a:rPr lang="en-US" sz="1300" dirty="0"/>
                  <a:t>).</a:t>
                </a:r>
              </a:p>
              <a:p>
                <a:endParaRPr lang="en-US" sz="1300" dirty="0"/>
              </a:p>
              <a:p>
                <a:pPr defTabSz="966612">
                  <a:defRPr/>
                </a:pPr>
                <a:r>
                  <a:rPr lang="en-US" sz="1300" dirty="0"/>
                  <a:t>The overall runtime is the result of the consecutive runtime. </a:t>
                </a:r>
                <a14:m>
                  <m:oMath xmlns:m="http://schemas.openxmlformats.org/officeDocument/2006/math">
                    <m:r>
                      <a:rPr lang="en-US" sz="1300" b="1" i="1">
                        <a:latin typeface="Cambria Math" panose="02040503050406030204" pitchFamily="18" charset="0"/>
                      </a:rPr>
                      <m:t>𝑶</m:t>
                    </m:r>
                    <m:d>
                      <m:dPr>
                        <m:ctrlPr>
                          <a:rPr lang="en-US" sz="1300" b="1" i="1">
                            <a:latin typeface="Cambria Math" panose="02040503050406030204" pitchFamily="18" charset="0"/>
                          </a:rPr>
                        </m:ctrlPr>
                      </m:dPr>
                      <m:e>
                        <m:r>
                          <a:rPr lang="en-US" sz="1300" i="1">
                            <a:latin typeface="Cambria Math" panose="02040503050406030204" pitchFamily="18" charset="0"/>
                          </a:rPr>
                          <m:t>𝑛</m:t>
                        </m:r>
                      </m:e>
                    </m:d>
                    <m:r>
                      <a:rPr lang="en-US" sz="1300">
                        <a:latin typeface="Cambria Math" panose="02040503050406030204" pitchFamily="18" charset="0"/>
                      </a:rPr>
                      <m:t>. </m:t>
                    </m:r>
                    <m:r>
                      <m:rPr>
                        <m:sty m:val="p"/>
                      </m:rPr>
                      <a:rPr lang="en-US" sz="1300">
                        <a:latin typeface="Cambria Math" panose="02040503050406030204" pitchFamily="18" charset="0"/>
                      </a:rPr>
                      <m:t>ALthough</m:t>
                    </m:r>
                    <m:r>
                      <a:rPr lang="en-US" sz="1300">
                        <a:latin typeface="Cambria Math" panose="02040503050406030204" pitchFamily="18" charset="0"/>
                      </a:rPr>
                      <m:t> </m:t>
                    </m:r>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is the most dominating term, the method can exit early regardless of the array size due to illegal position value. </a:t>
                </a:r>
              </a:p>
              <a:p>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It also</a:t>
                </a:r>
                <a:r>
                  <a:rPr lang="th-TH"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has to shift all elements from the </a:t>
                </a:r>
                <a:r>
                  <a:rPr lang="en-US" sz="1200" i="1" kern="1200" dirty="0">
                    <a:solidFill>
                      <a:schemeClr val="tx1"/>
                    </a:solidFill>
                    <a:effectLst/>
                    <a:latin typeface="+mn-lt"/>
                    <a:ea typeface="+mn-ea"/>
                    <a:cs typeface="+mn-cs"/>
                  </a:rPr>
                  <a:t>position</a:t>
                </a:r>
                <a:r>
                  <a:rPr lang="en-US" sz="1200" kern="1200" dirty="0">
                    <a:solidFill>
                      <a:schemeClr val="tx1"/>
                    </a:solidFill>
                    <a:effectLst/>
                    <a:latin typeface="+mn-lt"/>
                    <a:ea typeface="+mn-ea"/>
                    <a:cs typeface="+mn-cs"/>
                  </a:rPr>
                  <a:t> to the right (this part takes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since the number of shifting elements depends on </a:t>
                </a:r>
                <a:r>
                  <a:rPr lang="en-US" sz="1200" i="1" kern="1200" dirty="0">
                    <a:solidFill>
                      <a:schemeClr val="tx1"/>
                    </a:solidFill>
                    <a:effectLst/>
                    <a:latin typeface="+mn-lt"/>
                    <a:ea typeface="+mn-ea"/>
                    <a:cs typeface="+mn-cs"/>
                  </a:rPr>
                  <a:t>position</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overall runtime is the result of</a:t>
                </a:r>
                <a:r>
                  <a:rPr lang="en-US" sz="1200" kern="1200" baseline="0" dirty="0" smtClean="0">
                    <a:solidFill>
                      <a:schemeClr val="tx1"/>
                    </a:solidFill>
                    <a:effectLst/>
                    <a:latin typeface="+mn-lt"/>
                    <a:ea typeface="+mn-ea"/>
                    <a:cs typeface="+mn-cs"/>
                  </a:rPr>
                  <a:t> the consecutive runtime. </a:t>
                </a:r>
                <a:r>
                  <a:rPr lang="en-US" sz="1200" i="0" kern="1200" smtClean="0">
                    <a:solidFill>
                      <a:schemeClr val="tx1"/>
                    </a:solidFill>
                    <a:effectLst/>
                    <a:latin typeface="+mn-lt"/>
                    <a:ea typeface="+mn-ea"/>
                    <a:cs typeface="+mn-cs"/>
                  </a:rPr>
                  <a:t>𝑂(𝑛)</a:t>
                </a:r>
                <a:endParaRPr lang="en-US" dirty="0"/>
              </a:p>
            </p:txBody>
          </p:sp>
        </mc:Fallback>
      </mc:AlternateContent>
    </p:spTree>
    <p:extLst>
      <p:ext uri="{BB962C8B-B14F-4D97-AF65-F5344CB8AC3E}">
        <p14:creationId xmlns:p14="http://schemas.microsoft.com/office/powerpoint/2010/main" val="148172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program can end right away if the array is empty (nothing to be removed,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1</m:t>
                    </m:r>
                    <m:r>
                      <a:rPr lang="en-US" sz="1300" i="1">
                        <a:latin typeface="Cambria Math" panose="02040503050406030204" pitchFamily="18" charset="0"/>
                      </a:rPr>
                      <m:t>)</m:t>
                    </m:r>
                  </m:oMath>
                </a14:m>
                <a:r>
                  <a:rPr lang="en-US" sz="1300" dirty="0"/>
                  <a:t>). Otherwise, it has to loop in order to find </a:t>
                </a:r>
                <a:r>
                  <a:rPr lang="en-US" sz="1300" i="1" dirty="0"/>
                  <a:t>value</a:t>
                </a:r>
                <a:r>
                  <a:rPr lang="en-US" sz="1300" dirty="0"/>
                  <a:t> and -&gt;</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program can end right away if the array is empty (nothing to be removed,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Otherwise, it has to loop through the entire length of the array in order to find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-&gt;</a:t>
                </a:r>
                <a:endParaRPr lang="en-US" dirty="0"/>
              </a:p>
            </p:txBody>
          </p:sp>
        </mc:Fallback>
      </mc:AlternateContent>
    </p:spTree>
    <p:extLst>
      <p:ext uri="{BB962C8B-B14F-4D97-AF65-F5344CB8AC3E}">
        <p14:creationId xmlns:p14="http://schemas.microsoft.com/office/powerpoint/2010/main" val="42090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-&gt; shift all data on the right-hand side of the </a:t>
                </a:r>
                <a:r>
                  <a:rPr lang="en-US" sz="1300" i="1" dirty="0"/>
                  <a:t>value</a:t>
                </a:r>
                <a:r>
                  <a:rPr lang="en-US" sz="1300" dirty="0"/>
                  <a:t> in the array one place to the left (</a:t>
                </a:r>
                <a14:m>
                  <m:oMath xmlns:m="http://schemas.openxmlformats.org/officeDocument/2006/math">
                    <m:r>
                      <a:rPr lang="en-US" sz="1300" i="1">
                        <a:latin typeface="Cambria Math" panose="02040503050406030204" pitchFamily="18" charset="0"/>
                      </a:rPr>
                      <m:t>𝑂</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Since the value can be anywhere, so the loop can any number of times.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-&gt; shift all data on the right-hand side of the </a:t>
                </a:r>
                <a:r>
                  <a:rPr lang="en-US" sz="1200" i="1" kern="1200" dirty="0">
                    <a:solidFill>
                      <a:schemeClr val="tx1"/>
                    </a:solidFill>
                    <a:effectLst/>
                    <a:latin typeface="+mn-lt"/>
                    <a:ea typeface="+mn-ea"/>
                    <a:cs typeface="+mn-cs"/>
                  </a:rPr>
                  <a:t>value</a:t>
                </a:r>
                <a:r>
                  <a:rPr lang="en-US" sz="1200" kern="1200" dirty="0">
                    <a:solidFill>
                      <a:schemeClr val="tx1"/>
                    </a:solidFill>
                    <a:effectLst/>
                    <a:latin typeface="+mn-lt"/>
                    <a:ea typeface="+mn-ea"/>
                    <a:cs typeface="+mn-cs"/>
                  </a:rPr>
                  <a:t> in the array one place to the left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Since</a:t>
                </a:r>
                <a:r>
                  <a:rPr lang="en-US" sz="1200" kern="1200" baseline="0" dirty="0" smtClean="0">
                    <a:solidFill>
                      <a:schemeClr val="tx1"/>
                    </a:solidFill>
                    <a:effectLst/>
                    <a:latin typeface="+mn-lt"/>
                    <a:ea typeface="+mn-ea"/>
                    <a:cs typeface="+mn-cs"/>
                  </a:rPr>
                  <a:t> the value can be anywhere, so the loop can any number of times. </a:t>
                </a:r>
                <a:endParaRPr lang="en-US" dirty="0"/>
              </a:p>
            </p:txBody>
          </p:sp>
        </mc:Fallback>
      </mc:AlternateContent>
    </p:spTree>
    <p:extLst>
      <p:ext uri="{BB962C8B-B14F-4D97-AF65-F5344CB8AC3E}">
        <p14:creationId xmlns:p14="http://schemas.microsoft.com/office/powerpoint/2010/main" val="116688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It also needs to shrink the array by one slot, causing a need to copy almost the entire array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The overall running time is</a:t>
                </a:r>
                <a14:m>
                  <m:oMath xmlns:m="http://schemas.openxmlformats.org/officeDocument/2006/math">
                    <m:r>
                      <a:rPr lang="en-US" sz="1300" b="1" i="1">
                        <a:solidFill>
                          <a:schemeClr val="bg1"/>
                        </a:solidFill>
                        <a:latin typeface="Cambria Math" panose="02040503050406030204" pitchFamily="18" charset="0"/>
                      </a:rPr>
                      <m:t>𝜣</m:t>
                    </m:r>
                    <m:d>
                      <m:dPr>
                        <m:ctrlPr>
                          <a:rPr lang="en-US" sz="1300" b="1" i="1">
                            <a:latin typeface="Cambria Math" panose="02040503050406030204" pitchFamily="18" charset="0"/>
                          </a:rPr>
                        </m:ctrlPr>
                      </m:dPr>
                      <m:e>
                        <m:r>
                          <a:rPr lang="en-US" sz="1300" i="1">
                            <a:latin typeface="Cambria Math" panose="02040503050406030204" pitchFamily="18" charset="0"/>
                          </a:rPr>
                          <m:t>𝑛</m:t>
                        </m:r>
                      </m:e>
                    </m:d>
                  </m:oMath>
                </a14:m>
                <a:r>
                  <a:rPr lang="en-US" sz="1300" dirty="0"/>
                  <a:t>. Conditional exits for this method do not count as premature exits because they are for cases where array size is 0 or 1. Thus the method runtime is directly proportional to the array size. There is also a possibility that </a:t>
                </a:r>
                <a:r>
                  <a:rPr lang="en-US" sz="1300" i="1" dirty="0"/>
                  <a:t>value</a:t>
                </a:r>
                <a:r>
                  <a:rPr lang="en-US" sz="1300" dirty="0"/>
                  <a:t> is not in the array and the method will exit in the middle of the code, but this case requires the whole array to be searched and therefore its performance is still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a:t>
                </a:r>
                <a:endParaRPr lang="en-US" dirty="0"/>
              </a:p>
              <a:p>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It also needs to shrink the array by one slot, causing a need to copy almost the entire array (</a:t>
                </a:r>
                <a:r>
                  <a:rPr lang="en-US" sz="1200" i="0" kern="1200">
                    <a:solidFill>
                      <a:schemeClr val="tx1"/>
                    </a:solidFill>
                    <a:effectLst/>
                    <a:latin typeface="+mn-lt"/>
                    <a:ea typeface="+mn-ea"/>
                    <a:cs typeface="+mn-cs"/>
                  </a:rPr>
                  <a:t>𝛩(𝑛)</a:t>
                </a:r>
                <a:r>
                  <a:rPr lang="en-US" sz="1200" kern="1200" dirty="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The overall running time is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since the method can either finish its run without having to use a loop, or can go through all data in the array.</a:t>
                </a:r>
                <a:endParaRPr lang="en-US" dirty="0"/>
              </a:p>
            </p:txBody>
          </p:sp>
        </mc:Fallback>
      </mc:AlternateContent>
    </p:spTree>
    <p:extLst>
      <p:ext uri="{BB962C8B-B14F-4D97-AF65-F5344CB8AC3E}">
        <p14:creationId xmlns:p14="http://schemas.microsoft.com/office/powerpoint/2010/main" val="105170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r>
                  <a:rPr lang="en-US" sz="1300" dirty="0"/>
                  <a:t>The method head just tries to access the first member of the list, which is actually the first element of the array. Therefore it takes constant time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(1)</m:t>
                    </m:r>
                  </m:oMath>
                </a14:m>
                <a:r>
                  <a:rPr lang="en-US" sz="1300" dirty="0"/>
                  <a:t>). </a:t>
                </a:r>
                <a:endParaRPr lang="en-US" dirty="0"/>
              </a:p>
            </p:txBody>
          </p:sp>
        </mc:Choice>
        <mc:Fallback xmlns="">
          <p:sp>
            <p:nvSpPr>
              <p:cNvPr id="3" name="ตัวแทนบันทึกย่อ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head just tries to access the first member of the list, which is actually the first element of the array. Therefore it takes constant time (</a:t>
                </a:r>
                <a:r>
                  <a:rPr lang="en-US" sz="1200" i="0" kern="1200">
                    <a:solidFill>
                      <a:schemeClr val="tx1"/>
                    </a:solidFill>
                    <a:effectLst/>
                    <a:latin typeface="+mn-lt"/>
                    <a:ea typeface="+mn-ea"/>
                    <a:cs typeface="+mn-cs"/>
                  </a:rPr>
                  <a:t>𝛩(1)</a:t>
                </a:r>
                <a:r>
                  <a:rPr lang="en-US" sz="1200" kern="1200" dirty="0">
                    <a:solidFill>
                      <a:schemeClr val="tx1"/>
                    </a:solidFill>
                    <a:effectLst/>
                    <a:latin typeface="+mn-lt"/>
                    <a:ea typeface="+mn-ea"/>
                    <a:cs typeface="+mn-cs"/>
                  </a:rPr>
                  <a:t>). </a:t>
                </a:r>
                <a:endParaRPr lang="en-US" dirty="0"/>
              </a:p>
            </p:txBody>
          </p:sp>
        </mc:Fallback>
      </mc:AlternateContent>
    </p:spTree>
    <p:extLst>
      <p:ext uri="{BB962C8B-B14F-4D97-AF65-F5344CB8AC3E}">
        <p14:creationId xmlns:p14="http://schemas.microsoft.com/office/powerpoint/2010/main" val="19300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ตัวแทนบันทึกย่อ 2"/>
              <p:cNvSpPr>
                <a:spLocks noGrp="1"/>
              </p:cNvSpPr>
              <p:nvPr>
                <p:ph type="body" idx="1"/>
              </p:nvPr>
            </p:nvSpPr>
            <p:spPr/>
            <p:txBody>
              <a:bodyPr/>
              <a:lstStyle/>
              <a:p>
                <a:pPr defTabSz="966612">
                  <a:defRPr/>
                </a:pPr>
                <a:r>
                  <a:rPr lang="en-US" sz="1300" dirty="0"/>
                  <a:t>Method </a:t>
                </a:r>
                <a:r>
                  <a:rPr lang="en-US" sz="1300" i="1" dirty="0"/>
                  <a:t>tail</a:t>
                </a:r>
                <a:r>
                  <a:rPr lang="en-US" sz="1300" dirty="0"/>
                  <a:t> can end immediately if the array is empty, or it has to copy the entire array except the first data. Since the conditional exit takes place when there is no data in the array, it means that the runtime always depends on array size, without any other factors to influence it. Therefore, </a:t>
                </a:r>
                <a:r>
                  <a:rPr lang="en-US" sz="1300" i="1" dirty="0"/>
                  <a:t>tail</a:t>
                </a:r>
                <a:r>
                  <a:rPr lang="en-US" sz="1300" dirty="0"/>
                  <a:t> takes </a:t>
                </a:r>
                <a14:m>
                  <m:oMath xmlns:m="http://schemas.openxmlformats.org/officeDocument/2006/math">
                    <m:r>
                      <a:rPr lang="en-US" sz="1300" i="1">
                        <a:latin typeface="Cambria Math" panose="02040503050406030204" pitchFamily="18" charset="0"/>
                      </a:rPr>
                      <m:t>𝛩</m:t>
                    </m:r>
                    <m:r>
                      <a:rPr lang="en-US" sz="1300" i="1">
                        <a:latin typeface="Cambria Math" panose="02040503050406030204" pitchFamily="18" charset="0"/>
                      </a:rPr>
                      <m:t>(</m:t>
                    </m:r>
                    <m:r>
                      <a:rPr lang="en-US" sz="1300" i="1">
                        <a:latin typeface="Cambria Math" panose="02040503050406030204" pitchFamily="18" charset="0"/>
                      </a:rPr>
                      <m:t>𝑛</m:t>
                    </m:r>
                    <m:r>
                      <a:rPr lang="en-US" sz="1300" i="1">
                        <a:latin typeface="Cambria Math" panose="02040503050406030204" pitchFamily="18" charset="0"/>
                      </a:rPr>
                      <m:t>)</m:t>
                    </m:r>
                  </m:oMath>
                </a14:m>
                <a:r>
                  <a:rPr lang="en-US" sz="1300" dirty="0"/>
                  <a:t> to run. </a:t>
                </a:r>
                <a:endParaRPr lang="en-US" dirty="0"/>
              </a:p>
            </p:txBody>
          </p:sp>
        </mc:Choice>
        <mc:Fallback xmlns="">
          <p:sp>
            <p:nvSpPr>
              <p:cNvPr id="3" name="ตัวแทนบันทึกย่อ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Method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can end immediately if the array is empty, or it has to copy the entire array except the first data. Therefore </a:t>
                </a:r>
                <a:r>
                  <a:rPr lang="en-US" sz="1200" i="1"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takes </a:t>
                </a:r>
                <a:r>
                  <a:rPr lang="en-US" sz="1200" i="0" kern="1200">
                    <a:solidFill>
                      <a:schemeClr val="tx1"/>
                    </a:solidFill>
                    <a:effectLst/>
                    <a:latin typeface="+mn-lt"/>
                    <a:ea typeface="+mn-ea"/>
                    <a:cs typeface="+mn-cs"/>
                  </a:rPr>
                  <a:t>𝑂(𝑛)</a:t>
                </a:r>
                <a:r>
                  <a:rPr lang="en-US" sz="1200" kern="1200" dirty="0">
                    <a:solidFill>
                      <a:schemeClr val="tx1"/>
                    </a:solidFill>
                    <a:effectLst/>
                    <a:latin typeface="+mn-lt"/>
                    <a:ea typeface="+mn-ea"/>
                    <a:cs typeface="+mn-cs"/>
                  </a:rPr>
                  <a:t> to run.   </a:t>
                </a:r>
              </a:p>
              <a:p>
                <a:endParaRPr lang="en-US" dirty="0"/>
              </a:p>
            </p:txBody>
          </p:sp>
        </mc:Fallback>
      </mc:AlternateContent>
    </p:spTree>
    <p:extLst>
      <p:ext uri="{BB962C8B-B14F-4D97-AF65-F5344CB8AC3E}">
        <p14:creationId xmlns:p14="http://schemas.microsoft.com/office/powerpoint/2010/main" val="44378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5983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สไลด์ชื่อเรื่อง">
    <p:spTree>
      <p:nvGrpSpPr>
        <p:cNvPr id="1" name=""/>
        <p:cNvGrpSpPr/>
        <p:nvPr/>
      </p:nvGrpSpPr>
      <p:grpSpPr>
        <a:xfrm>
          <a:off x="0" y="0"/>
          <a:ext cx="0" cy="0"/>
          <a:chOff x="0" y="0"/>
          <a:chExt cx="0" cy="0"/>
        </a:xfrm>
      </p:grpSpPr>
      <p:sp>
        <p:nvSpPr>
          <p:cNvPr id="2" name="ชื่อเรื่อง 1"/>
          <p:cNvSpPr>
            <a:spLocks noGrp="1"/>
          </p:cNvSpPr>
          <p:nvPr>
            <p:ph type="ctrTitle"/>
          </p:nvPr>
        </p:nvSpPr>
        <p:spPr>
          <a:xfrm>
            <a:off x="1524000" y="1122363"/>
            <a:ext cx="9144000" cy="2387600"/>
          </a:xfrm>
        </p:spPr>
        <p:txBody>
          <a:bodyPr anchor="b"/>
          <a:lstStyle>
            <a:lvl1pPr algn="ctr">
              <a:defRPr sz="6000"/>
            </a:lvl1pPr>
          </a:lstStyle>
          <a:p>
            <a:r>
              <a:rPr lang="th-TH"/>
              <a:t>คลิกเพื่อแก้ไขสไตล์ชื่อเรื่องต้นแบบ</a:t>
            </a:r>
            <a:endParaRPr lang="en-US"/>
          </a:p>
        </p:txBody>
      </p:sp>
      <p:sp>
        <p:nvSpPr>
          <p:cNvPr id="3" name="ชื่อเรื่องรอง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en-US"/>
          </a:p>
        </p:txBody>
      </p:sp>
      <p:sp>
        <p:nvSpPr>
          <p:cNvPr id="4" name="ตัวแทนวันที่ 3"/>
          <p:cNvSpPr>
            <a:spLocks noGrp="1"/>
          </p:cNvSpPr>
          <p:nvPr>
            <p:ph type="dt" sz="half" idx="10"/>
          </p:nvPr>
        </p:nvSpPr>
        <p:spPr/>
        <p:txBody>
          <a:body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149195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ข้อความแนวตั้ง 2"/>
          <p:cNvSpPr>
            <a:spLocks noGrp="1"/>
          </p:cNvSpPr>
          <p:nvPr>
            <p:ph type="body" orient="vert" idx="1"/>
          </p:nvPr>
        </p:nvSpPr>
        <p:spPr/>
        <p:txBody>
          <a:bodyPr vert="eaVert"/>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995061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ข้อความและชื่อเรื่องแนวตั้ง">
    <p:spTree>
      <p:nvGrpSpPr>
        <p:cNvPr id="1" name=""/>
        <p:cNvGrpSpPr/>
        <p:nvPr/>
      </p:nvGrpSpPr>
      <p:grpSpPr>
        <a:xfrm>
          <a:off x="0" y="0"/>
          <a:ext cx="0" cy="0"/>
          <a:chOff x="0" y="0"/>
          <a:chExt cx="0" cy="0"/>
        </a:xfrm>
      </p:grpSpPr>
      <p:sp>
        <p:nvSpPr>
          <p:cNvPr id="2" name="ชื่อเรื่องแนวตั้ง 1"/>
          <p:cNvSpPr>
            <a:spLocks noGrp="1"/>
          </p:cNvSpPr>
          <p:nvPr>
            <p:ph type="title" orient="vert"/>
          </p:nvPr>
        </p:nvSpPr>
        <p:spPr>
          <a:xfrm>
            <a:off x="8724900" y="365125"/>
            <a:ext cx="2628900" cy="5811838"/>
          </a:xfrm>
        </p:spPr>
        <p:txBody>
          <a:bodyPr vert="eaVert"/>
          <a:lstStyle/>
          <a:p>
            <a:r>
              <a:rPr lang="th-TH"/>
              <a:t>คลิกเพื่อแก้ไขสไตล์ชื่อเรื่องต้นแบบ</a:t>
            </a:r>
            <a:endParaRPr lang="en-US"/>
          </a:p>
        </p:txBody>
      </p:sp>
      <p:sp>
        <p:nvSpPr>
          <p:cNvPr id="3" name="ตัวแทนข้อความแนวตั้ง 2"/>
          <p:cNvSpPr>
            <a:spLocks noGrp="1"/>
          </p:cNvSpPr>
          <p:nvPr>
            <p:ph type="body" orient="vert" idx="1"/>
          </p:nvPr>
        </p:nvSpPr>
        <p:spPr>
          <a:xfrm>
            <a:off x="838200" y="365125"/>
            <a:ext cx="7734300" cy="5811838"/>
          </a:xfrm>
        </p:spPr>
        <p:txBody>
          <a:bodyPr vert="eaVert"/>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35466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เนื้อหา 2"/>
          <p:cNvSpPr>
            <a:spLocks noGrp="1"/>
          </p:cNvSpPr>
          <p:nvPr>
            <p:ph idx="1"/>
          </p:nvPr>
        </p:nvSpPr>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10"/>
          </p:nvPr>
        </p:nvSpPr>
        <p:spPr/>
        <p:txBody>
          <a:body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76353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1850" y="1709738"/>
            <a:ext cx="10515600" cy="2852737"/>
          </a:xfrm>
        </p:spPr>
        <p:txBody>
          <a:bodyPr anchor="b"/>
          <a:lstStyle>
            <a:lvl1pPr>
              <a:defRPr sz="6000"/>
            </a:lvl1p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แก้ไขสไตล์ของข้อความต้นแบบ</a:t>
            </a:r>
          </a:p>
        </p:txBody>
      </p:sp>
      <p:sp>
        <p:nvSpPr>
          <p:cNvPr id="4" name="ตัวแทนวันที่ 3"/>
          <p:cNvSpPr>
            <a:spLocks noGrp="1"/>
          </p:cNvSpPr>
          <p:nvPr>
            <p:ph type="dt" sz="half" idx="10"/>
          </p:nvPr>
        </p:nvSpPr>
        <p:spPr/>
        <p:txBody>
          <a:body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11"/>
          </p:nvPr>
        </p:nvSpPr>
        <p:spPr/>
        <p:txBody>
          <a:bodyPr/>
          <a:lstStyle/>
          <a:p>
            <a:endParaRPr lang="en-US"/>
          </a:p>
        </p:txBody>
      </p:sp>
      <p:sp>
        <p:nvSpPr>
          <p:cNvPr id="6" name="ตัวแทนหมายเลขสไลด์ 5"/>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36377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เนื้อหา 2"/>
          <p:cNvSpPr>
            <a:spLocks noGrp="1"/>
          </p:cNvSpPr>
          <p:nvPr>
            <p:ph sz="half" idx="1"/>
          </p:nvPr>
        </p:nvSpPr>
        <p:spPr>
          <a:xfrm>
            <a:off x="838200" y="1825625"/>
            <a:ext cx="5181600" cy="435133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เนื้อหา 3"/>
          <p:cNvSpPr>
            <a:spLocks noGrp="1"/>
          </p:cNvSpPr>
          <p:nvPr>
            <p:ph sz="half" idx="2"/>
          </p:nvPr>
        </p:nvSpPr>
        <p:spPr>
          <a:xfrm>
            <a:off x="6172200" y="1825625"/>
            <a:ext cx="5181600" cy="435133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5" name="ตัวแทนวันที่ 4"/>
          <p:cNvSpPr>
            <a:spLocks noGrp="1"/>
          </p:cNvSpPr>
          <p:nvPr>
            <p:ph type="dt" sz="half" idx="10"/>
          </p:nvPr>
        </p:nvSpPr>
        <p:spPr/>
        <p:txBody>
          <a:bodyPr/>
          <a:lstStyle/>
          <a:p>
            <a:fld id="{984F60A0-E968-47E4-A01B-1E8A3C427CE1}" type="datetimeFigureOut">
              <a:rPr lang="en-US" smtClean="0"/>
              <a:t>6/25/2019</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392804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365125"/>
            <a:ext cx="10515600" cy="1325563"/>
          </a:xfrm>
        </p:spPr>
        <p:txBody>
          <a:body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แก้ไขสไตล์ของข้อความต้นแบบ</a:t>
            </a:r>
          </a:p>
        </p:txBody>
      </p:sp>
      <p:sp>
        <p:nvSpPr>
          <p:cNvPr id="4" name="ตัวแทนเนื้อหา 3"/>
          <p:cNvSpPr>
            <a:spLocks noGrp="1"/>
          </p:cNvSpPr>
          <p:nvPr>
            <p:ph sz="half" idx="2"/>
          </p:nvPr>
        </p:nvSpPr>
        <p:spPr>
          <a:xfrm>
            <a:off x="839788" y="2505075"/>
            <a:ext cx="5157787" cy="368458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5" name="ตัวแทนข้อความ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แก้ไขสไตล์ของข้อความต้นแบบ</a:t>
            </a:r>
          </a:p>
        </p:txBody>
      </p:sp>
      <p:sp>
        <p:nvSpPr>
          <p:cNvPr id="6" name="ตัวแทนเนื้อหา 5"/>
          <p:cNvSpPr>
            <a:spLocks noGrp="1"/>
          </p:cNvSpPr>
          <p:nvPr>
            <p:ph sz="quarter" idx="4"/>
          </p:nvPr>
        </p:nvSpPr>
        <p:spPr>
          <a:xfrm>
            <a:off x="6172200" y="2505075"/>
            <a:ext cx="5183188" cy="3684588"/>
          </a:xfrm>
        </p:spPr>
        <p:txBody>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7" name="ตัวแทนวันที่ 6"/>
          <p:cNvSpPr>
            <a:spLocks noGrp="1"/>
          </p:cNvSpPr>
          <p:nvPr>
            <p:ph type="dt" sz="half" idx="10"/>
          </p:nvPr>
        </p:nvSpPr>
        <p:spPr/>
        <p:txBody>
          <a:bodyPr/>
          <a:lstStyle/>
          <a:p>
            <a:fld id="{984F60A0-E968-47E4-A01B-1E8A3C427CE1}" type="datetimeFigureOut">
              <a:rPr lang="en-US" smtClean="0"/>
              <a:t>6/25/2019</a:t>
            </a:fld>
            <a:endParaRPr lang="en-US"/>
          </a:p>
        </p:txBody>
      </p:sp>
      <p:sp>
        <p:nvSpPr>
          <p:cNvPr id="8" name="ตัวแทนท้ายกระดาษ 7"/>
          <p:cNvSpPr>
            <a:spLocks noGrp="1"/>
          </p:cNvSpPr>
          <p:nvPr>
            <p:ph type="ftr" sz="quarter" idx="11"/>
          </p:nvPr>
        </p:nvSpPr>
        <p:spPr/>
        <p:txBody>
          <a:bodyPr/>
          <a:lstStyle/>
          <a:p>
            <a:endParaRPr lang="en-US"/>
          </a:p>
        </p:txBody>
      </p:sp>
      <p:sp>
        <p:nvSpPr>
          <p:cNvPr id="9" name="ตัวแทนหมายเลขสไลด์ 8"/>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179484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th-TH"/>
              <a:t>คลิกเพื่อแก้ไขสไตล์ชื่อเรื่องต้นแบบ</a:t>
            </a:r>
            <a:endParaRPr lang="en-US"/>
          </a:p>
        </p:txBody>
      </p:sp>
      <p:sp>
        <p:nvSpPr>
          <p:cNvPr id="3" name="ตัวแทนวันที่ 2"/>
          <p:cNvSpPr>
            <a:spLocks noGrp="1"/>
          </p:cNvSpPr>
          <p:nvPr>
            <p:ph type="dt" sz="half" idx="10"/>
          </p:nvPr>
        </p:nvSpPr>
        <p:spPr/>
        <p:txBody>
          <a:bodyPr/>
          <a:lstStyle/>
          <a:p>
            <a:fld id="{984F60A0-E968-47E4-A01B-1E8A3C427CE1}" type="datetimeFigureOut">
              <a:rPr lang="en-US" smtClean="0"/>
              <a:t>6/25/2019</a:t>
            </a:fld>
            <a:endParaRPr lang="en-US"/>
          </a:p>
        </p:txBody>
      </p:sp>
      <p:sp>
        <p:nvSpPr>
          <p:cNvPr id="4" name="ตัวแทนท้ายกระดาษ 3"/>
          <p:cNvSpPr>
            <a:spLocks noGrp="1"/>
          </p:cNvSpPr>
          <p:nvPr>
            <p:ph type="ftr" sz="quarter" idx="11"/>
          </p:nvPr>
        </p:nvSpPr>
        <p:spPr/>
        <p:txBody>
          <a:bodyPr/>
          <a:lstStyle/>
          <a:p>
            <a:endParaRPr lang="en-US"/>
          </a:p>
        </p:txBody>
      </p:sp>
      <p:sp>
        <p:nvSpPr>
          <p:cNvPr id="5" name="ตัวแทนหมายเลขสไลด์ 4"/>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65430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ตัวแทนวันที่ 1"/>
          <p:cNvSpPr>
            <a:spLocks noGrp="1"/>
          </p:cNvSpPr>
          <p:nvPr>
            <p:ph type="dt" sz="half" idx="10"/>
          </p:nvPr>
        </p:nvSpPr>
        <p:spPr/>
        <p:txBody>
          <a:bodyPr/>
          <a:lstStyle/>
          <a:p>
            <a:fld id="{984F60A0-E968-47E4-A01B-1E8A3C427CE1}" type="datetimeFigureOut">
              <a:rPr lang="en-US" smtClean="0"/>
              <a:t>6/25/2019</a:t>
            </a:fld>
            <a:endParaRPr lang="en-US"/>
          </a:p>
        </p:txBody>
      </p:sp>
      <p:sp>
        <p:nvSpPr>
          <p:cNvPr id="3" name="ตัวแทนท้ายกระดาษ 2"/>
          <p:cNvSpPr>
            <a:spLocks noGrp="1"/>
          </p:cNvSpPr>
          <p:nvPr>
            <p:ph type="ftr" sz="quarter" idx="11"/>
          </p:nvPr>
        </p:nvSpPr>
        <p:spPr/>
        <p:txBody>
          <a:bodyPr/>
          <a:lstStyle/>
          <a:p>
            <a:endParaRPr lang="en-US"/>
          </a:p>
        </p:txBody>
      </p:sp>
      <p:sp>
        <p:nvSpPr>
          <p:cNvPr id="4" name="ตัวแทนหมายเลขสไลด์ 3"/>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4237554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endParaRPr lang="en-US"/>
          </a:p>
        </p:txBody>
      </p:sp>
      <p:sp>
        <p:nvSpPr>
          <p:cNvPr id="3" name="ตัวแทนเนื้อหา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แก้ไขสไตล์ของข้อความต้นแบบ</a:t>
            </a:r>
          </a:p>
        </p:txBody>
      </p:sp>
      <p:sp>
        <p:nvSpPr>
          <p:cNvPr id="5" name="ตัวแทนวันที่ 4"/>
          <p:cNvSpPr>
            <a:spLocks noGrp="1"/>
          </p:cNvSpPr>
          <p:nvPr>
            <p:ph type="dt" sz="half" idx="10"/>
          </p:nvPr>
        </p:nvSpPr>
        <p:spPr/>
        <p:txBody>
          <a:bodyPr/>
          <a:lstStyle/>
          <a:p>
            <a:fld id="{984F60A0-E968-47E4-A01B-1E8A3C427CE1}" type="datetimeFigureOut">
              <a:rPr lang="en-US" smtClean="0"/>
              <a:t>6/25/2019</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160169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9788" y="457200"/>
            <a:ext cx="3932237" cy="1600200"/>
          </a:xfrm>
        </p:spPr>
        <p:txBody>
          <a:bodyPr anchor="b"/>
          <a:lstStyle>
            <a:lvl1pPr>
              <a:defRPr sz="3200"/>
            </a:lvl1pPr>
          </a:lstStyle>
          <a:p>
            <a:r>
              <a:rPr lang="th-TH"/>
              <a:t>คลิกเพื่อแก้ไขสไตล์ชื่อเรื่องต้นแบบ</a:t>
            </a:r>
            <a:endParaRPr lang="en-US"/>
          </a:p>
        </p:txBody>
      </p:sp>
      <p:sp>
        <p:nvSpPr>
          <p:cNvPr id="3" name="ตัวแทน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ตัวแทนข้อความ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แก้ไขสไตล์ของข้อความต้นแบบ</a:t>
            </a:r>
          </a:p>
        </p:txBody>
      </p:sp>
      <p:sp>
        <p:nvSpPr>
          <p:cNvPr id="5" name="ตัวแทนวันที่ 4"/>
          <p:cNvSpPr>
            <a:spLocks noGrp="1"/>
          </p:cNvSpPr>
          <p:nvPr>
            <p:ph type="dt" sz="half" idx="10"/>
          </p:nvPr>
        </p:nvSpPr>
        <p:spPr/>
        <p:txBody>
          <a:bodyPr/>
          <a:lstStyle/>
          <a:p>
            <a:fld id="{984F60A0-E968-47E4-A01B-1E8A3C427CE1}" type="datetimeFigureOut">
              <a:rPr lang="en-US" smtClean="0"/>
              <a:t>6/25/2019</a:t>
            </a:fld>
            <a:endParaRPr lang="en-US"/>
          </a:p>
        </p:txBody>
      </p:sp>
      <p:sp>
        <p:nvSpPr>
          <p:cNvPr id="6" name="ตัวแทนท้ายกระดาษ 5"/>
          <p:cNvSpPr>
            <a:spLocks noGrp="1"/>
          </p:cNvSpPr>
          <p:nvPr>
            <p:ph type="ftr" sz="quarter" idx="11"/>
          </p:nvPr>
        </p:nvSpPr>
        <p:spPr/>
        <p:txBody>
          <a:bodyPr/>
          <a:lstStyle/>
          <a:p>
            <a:endParaRPr lang="en-US"/>
          </a:p>
        </p:txBody>
      </p:sp>
      <p:sp>
        <p:nvSpPr>
          <p:cNvPr id="7" name="ตัวแทนหมายเลขสไลด์ 6"/>
          <p:cNvSpPr>
            <a:spLocks noGrp="1"/>
          </p:cNvSpPr>
          <p:nvPr>
            <p:ph type="sldNum" sz="quarter" idx="12"/>
          </p:nvPr>
        </p:nvSpPr>
        <p:spPr/>
        <p:txBody>
          <a:bodyPr/>
          <a:lstStyle/>
          <a:p>
            <a:fld id="{8A885C9F-8AEC-47A7-9883-AE8BDB28FC8F}" type="slidenum">
              <a:rPr lang="en-US" smtClean="0"/>
              <a:t>‹#›</a:t>
            </a:fld>
            <a:endParaRPr lang="en-US"/>
          </a:p>
        </p:txBody>
      </p:sp>
    </p:spTree>
    <p:extLst>
      <p:ext uri="{BB962C8B-B14F-4D97-AF65-F5344CB8AC3E}">
        <p14:creationId xmlns:p14="http://schemas.microsoft.com/office/powerpoint/2010/main" val="2031106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คลิกเพื่อแก้ไขสไตล์ชื่อเรื่องต้นแบบ</a:t>
            </a:r>
            <a:endParaRPr lang="en-US"/>
          </a:p>
        </p:txBody>
      </p:sp>
      <p:sp>
        <p:nvSpPr>
          <p:cNvPr id="3" name="ตัวแทน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แก้ไขสไตล์ของข้อความต้นแบบ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endParaRPr lang="en-US"/>
          </a:p>
        </p:txBody>
      </p:sp>
      <p:sp>
        <p:nvSpPr>
          <p:cNvPr id="4" name="ตัวแทน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F60A0-E968-47E4-A01B-1E8A3C427CE1}" type="datetimeFigureOut">
              <a:rPr lang="en-US" smtClean="0"/>
              <a:t>6/25/2019</a:t>
            </a:fld>
            <a:endParaRPr lang="en-US"/>
          </a:p>
        </p:txBody>
      </p:sp>
      <p:sp>
        <p:nvSpPr>
          <p:cNvPr id="5" name="ตัวแทน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ตัวแทนหมายเลขสไลด์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85C9F-8AEC-47A7-9883-AE8BDB28FC8F}" type="slidenum">
              <a:rPr lang="en-US" smtClean="0"/>
              <a:t>‹#›</a:t>
            </a:fld>
            <a:endParaRPr lang="en-US"/>
          </a:p>
        </p:txBody>
      </p:sp>
    </p:spTree>
    <p:extLst>
      <p:ext uri="{BB962C8B-B14F-4D97-AF65-F5344CB8AC3E}">
        <p14:creationId xmlns:p14="http://schemas.microsoft.com/office/powerpoint/2010/main" val="3760936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ctrTitle"/>
          </p:nvPr>
        </p:nvSpPr>
        <p:spPr/>
        <p:txBody>
          <a:bodyPr/>
          <a:lstStyle/>
          <a:p>
            <a:r>
              <a:rPr lang="en-US" dirty="0"/>
              <a:t>List</a:t>
            </a:r>
          </a:p>
        </p:txBody>
      </p:sp>
      <p:sp>
        <p:nvSpPr>
          <p:cNvPr id="3" name="ชื่อเรื่องรอง 2"/>
          <p:cNvSpPr>
            <a:spLocks noGrp="1"/>
          </p:cNvSpPr>
          <p:nvPr>
            <p:ph type="subTitle" idx="1"/>
          </p:nvPr>
        </p:nvSpPr>
        <p:spPr/>
        <p:txBody>
          <a:bodyPr>
            <a:normAutofit/>
          </a:bodyPr>
          <a:lstStyle/>
          <a:p>
            <a:r>
              <a:rPr lang="en-US" sz="5400" dirty="0"/>
              <a:t>“store its data in sequence”</a:t>
            </a:r>
          </a:p>
        </p:txBody>
      </p:sp>
    </p:spTree>
    <p:extLst>
      <p:ext uri="{BB962C8B-B14F-4D97-AF65-F5344CB8AC3E}">
        <p14:creationId xmlns:p14="http://schemas.microsoft.com/office/powerpoint/2010/main" val="119483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136525"/>
            <a:ext cx="10515600" cy="1325563"/>
          </a:xfrm>
        </p:spPr>
        <p:txBody>
          <a:bodyPr/>
          <a:lstStyle/>
          <a:p>
            <a:r>
              <a:rPr lang="en-US" dirty="0"/>
              <a:t>Remove</a:t>
            </a:r>
          </a:p>
        </p:txBody>
      </p:sp>
      <p:sp>
        <p:nvSpPr>
          <p:cNvPr id="3" name="ตัวแทนเนื้อหา 2"/>
          <p:cNvSpPr>
            <a:spLocks noGrp="1"/>
          </p:cNvSpPr>
          <p:nvPr>
            <p:ph idx="1"/>
          </p:nvPr>
        </p:nvSpPr>
        <p:spPr>
          <a:xfrm>
            <a:off x="838200" y="1200150"/>
            <a:ext cx="10515600" cy="5657850"/>
          </a:xfrm>
        </p:spPr>
        <p:txBody>
          <a:bodyPr>
            <a:normAutofit fontScale="85000" lnSpcReduction="20000"/>
          </a:bodyPr>
          <a:lstStyle/>
          <a:p>
            <a:pPr marL="514350" lvl="0" indent="-514350">
              <a:buFont typeface="+mj-lt"/>
              <a:buAutoNum type="arabicPeriod"/>
            </a:pPr>
            <a:r>
              <a:rPr lang="en-US" sz="4000" b="1" dirty="0"/>
              <a:t>public void remove(</a:t>
            </a:r>
            <a:r>
              <a:rPr lang="en-US" sz="4000" b="1" dirty="0" err="1"/>
              <a:t>int</a:t>
            </a:r>
            <a:r>
              <a:rPr lang="en-US" sz="4000" b="1" dirty="0"/>
              <a:t> value)		</a:t>
            </a:r>
          </a:p>
          <a:p>
            <a:pPr marL="514350" lvl="0" indent="-514350">
              <a:buFont typeface="+mj-lt"/>
              <a:buAutoNum type="arabicPeriod"/>
            </a:pPr>
            <a:r>
              <a:rPr lang="en-US" sz="4000" b="1" dirty="0"/>
              <a:t>    </a:t>
            </a:r>
            <a:r>
              <a:rPr lang="en-US" sz="4000" b="1" dirty="0" err="1"/>
              <a:t>int</a:t>
            </a:r>
            <a:r>
              <a:rPr lang="en-US" sz="4000" b="1" dirty="0"/>
              <a:t> </a:t>
            </a:r>
            <a:r>
              <a:rPr lang="en-US" sz="4000" b="1" dirty="0" err="1"/>
              <a:t>i</a:t>
            </a:r>
            <a:r>
              <a:rPr lang="en-US" sz="4000" b="1" dirty="0"/>
              <a:t>;</a:t>
            </a:r>
          </a:p>
          <a:p>
            <a:pPr marL="514350" lvl="0" indent="-514350">
              <a:buFont typeface="+mj-lt"/>
              <a:buAutoNum type="arabicPeriod"/>
            </a:pPr>
            <a:r>
              <a:rPr lang="en-US" sz="4000" b="1" dirty="0"/>
              <a:t>    if (</a:t>
            </a:r>
            <a:r>
              <a:rPr lang="en-US" sz="4000" b="1" dirty="0" err="1"/>
              <a:t>theArray</a:t>
            </a:r>
            <a:r>
              <a:rPr lang="en-US" sz="4000" b="1" dirty="0"/>
              <a:t> == null) {</a:t>
            </a:r>
          </a:p>
          <a:p>
            <a:pPr marL="514350" lvl="0" indent="-514350">
              <a:buFont typeface="+mj-lt"/>
              <a:buAutoNum type="arabicPeriod"/>
            </a:pPr>
            <a:r>
              <a:rPr lang="en-US" sz="4000" b="1" dirty="0"/>
              <a:t>        return;</a:t>
            </a:r>
          </a:p>
          <a:p>
            <a:pPr marL="514350" lvl="0" indent="-514350">
              <a:buFont typeface="+mj-lt"/>
              <a:buAutoNum type="arabicPeriod"/>
            </a:pPr>
            <a:r>
              <a:rPr lang="en-US" sz="4000" b="1" dirty="0"/>
              <a:t>    }</a:t>
            </a:r>
          </a:p>
          <a:p>
            <a:pPr marL="514350" lvl="0" indent="-514350">
              <a:buFont typeface="+mj-lt"/>
              <a:buAutoNum type="arabicPeriod"/>
            </a:pPr>
            <a:r>
              <a:rPr lang="en-US" sz="4000" b="1" dirty="0"/>
              <a:t> </a:t>
            </a:r>
          </a:p>
          <a:p>
            <a:pPr marL="514350" lvl="0" indent="-514350">
              <a:buFont typeface="+mj-lt"/>
              <a:buAutoNum type="arabicPeriod"/>
            </a:pPr>
            <a:r>
              <a:rPr lang="en-US" sz="4000" b="1" dirty="0"/>
              <a:t>    // search array for the value.</a:t>
            </a:r>
          </a:p>
          <a:p>
            <a:pPr marL="514350" lvl="0" indent="-514350">
              <a:buFont typeface="+mj-lt"/>
              <a:buAutoNum type="arabicPeriod"/>
            </a:pPr>
            <a:r>
              <a:rPr lang="en-US" sz="4000" b="1" dirty="0"/>
              <a:t>    for (</a:t>
            </a:r>
            <a:r>
              <a:rPr lang="en-US" sz="4000" b="1" dirty="0" err="1"/>
              <a:t>i</a:t>
            </a:r>
            <a:r>
              <a:rPr lang="en-US" sz="4000" b="1" dirty="0"/>
              <a:t> = 0; </a:t>
            </a:r>
            <a:r>
              <a:rPr lang="en-US" sz="4000" b="1" dirty="0" err="1"/>
              <a:t>i</a:t>
            </a:r>
            <a:r>
              <a:rPr lang="en-US" sz="4000" b="1" dirty="0"/>
              <a:t> &lt; </a:t>
            </a:r>
            <a:r>
              <a:rPr lang="en-US" sz="4000" b="1" dirty="0" err="1"/>
              <a:t>theArray.length</a:t>
            </a:r>
            <a:r>
              <a:rPr lang="en-US" sz="4000" b="1" dirty="0"/>
              <a:t>; </a:t>
            </a:r>
            <a:r>
              <a:rPr lang="en-US" sz="4000" b="1" dirty="0" err="1"/>
              <a:t>i</a:t>
            </a:r>
            <a:r>
              <a:rPr lang="en-US" sz="4000" b="1" dirty="0"/>
              <a:t>++) {</a:t>
            </a:r>
          </a:p>
          <a:p>
            <a:pPr marL="514350" lvl="0" indent="-514350">
              <a:buFont typeface="+mj-lt"/>
              <a:buAutoNum type="arabicPeriod"/>
            </a:pPr>
            <a:r>
              <a:rPr lang="en-US" sz="4000" b="1" dirty="0"/>
              <a:t>        if (</a:t>
            </a:r>
            <a:r>
              <a:rPr lang="en-US" sz="4000" b="1" dirty="0" err="1"/>
              <a:t>theArray</a:t>
            </a:r>
            <a:r>
              <a:rPr lang="en-US" sz="4000" b="1" dirty="0"/>
              <a:t>[</a:t>
            </a:r>
            <a:r>
              <a:rPr lang="en-US" sz="4000" b="1" dirty="0" err="1"/>
              <a:t>i</a:t>
            </a:r>
            <a:r>
              <a:rPr lang="en-US" sz="4000" b="1" dirty="0"/>
              <a:t>] == value)</a:t>
            </a:r>
          </a:p>
          <a:p>
            <a:pPr marL="514350" lvl="0" indent="-514350">
              <a:buFont typeface="+mj-lt"/>
              <a:buAutoNum type="arabicPeriod"/>
            </a:pPr>
            <a:r>
              <a:rPr lang="en-US" sz="4000" b="1" dirty="0"/>
              <a:t>           break;</a:t>
            </a:r>
          </a:p>
          <a:p>
            <a:pPr marL="514350" lvl="0" indent="-514350">
              <a:buFont typeface="+mj-lt"/>
              <a:buAutoNum type="arabicPeriod"/>
            </a:pPr>
            <a:r>
              <a:rPr lang="en-US" sz="4000" b="1" dirty="0"/>
              <a:t>   }</a:t>
            </a:r>
          </a:p>
          <a:p>
            <a:endParaRPr lang="en-US"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096000" y="1657350"/>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096000" y="1657350"/>
                <a:ext cx="3181350" cy="20193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172450" y="4257675"/>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6600" b="1" i="1">
                        <a:latin typeface="Cambria Math" panose="02040503050406030204" pitchFamily="18" charset="0"/>
                      </a:rPr>
                      <m:t>𝑶</m:t>
                    </m:r>
                    <m:r>
                      <a:rPr lang="en-US" sz="6600" b="1" i="1">
                        <a:latin typeface="Cambria Math" panose="02040503050406030204" pitchFamily="18" charset="0"/>
                      </a:rPr>
                      <m:t>(</m:t>
                    </m:r>
                    <m:r>
                      <a:rPr lang="en-US" sz="6600" b="1" i="1">
                        <a:latin typeface="Cambria Math" panose="02040503050406030204" pitchFamily="18" charset="0"/>
                      </a:rPr>
                      <m:t>𝒏</m:t>
                    </m:r>
                    <m:r>
                      <a:rPr lang="en-US" sz="6600" b="1" i="1">
                        <a:latin typeface="Cambria Math" panose="02040503050406030204" pitchFamily="18" charset="0"/>
                      </a:rPr>
                      <m:t>)</m:t>
                    </m:r>
                  </m:oMath>
                </a14:m>
                <a:r>
                  <a:rPr lang="en-US" sz="6600" b="1" dirty="0"/>
                  <a:t> </a:t>
                </a:r>
                <a:r>
                  <a:rPr lang="en-US" sz="4400"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172450" y="4257675"/>
                <a:ext cx="3181350" cy="2019300"/>
              </a:xfrm>
              <a:prstGeom prst="round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200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266700"/>
            <a:ext cx="10515600" cy="5910263"/>
          </a:xfrm>
        </p:spPr>
        <p:txBody>
          <a:bodyPr>
            <a:normAutofit fontScale="92500" lnSpcReduction="20000"/>
          </a:bodyPr>
          <a:lstStyle/>
          <a:p>
            <a:pPr marL="514350" lvl="0" indent="-514350">
              <a:buFont typeface="+mj-lt"/>
              <a:buAutoNum type="arabicPeriod"/>
            </a:pPr>
            <a:r>
              <a:rPr lang="en-US" dirty="0"/>
              <a:t> </a:t>
            </a:r>
            <a:r>
              <a:rPr lang="en-US" b="1" dirty="0"/>
              <a:t>if (</a:t>
            </a:r>
            <a:r>
              <a:rPr lang="en-US" b="1" dirty="0" err="1"/>
              <a:t>i</a:t>
            </a:r>
            <a:r>
              <a:rPr lang="en-US" b="1" dirty="0"/>
              <a:t> &gt;= </a:t>
            </a:r>
            <a:r>
              <a:rPr lang="en-US" b="1" dirty="0" err="1"/>
              <a:t>theArray.length</a:t>
            </a:r>
            <a:r>
              <a:rPr lang="en-US" b="1" dirty="0"/>
              <a:t>) // if value not found..</a:t>
            </a:r>
          </a:p>
          <a:p>
            <a:pPr marL="514350" lvl="0" indent="-514350">
              <a:buFont typeface="+mj-lt"/>
              <a:buAutoNum type="arabicPeriod"/>
            </a:pPr>
            <a:r>
              <a:rPr lang="en-US" b="1" dirty="0"/>
              <a:t>        return;</a:t>
            </a:r>
          </a:p>
          <a:p>
            <a:pPr marL="514350" lvl="0" indent="-514350">
              <a:buFont typeface="+mj-lt"/>
              <a:buAutoNum type="arabicPeriod"/>
            </a:pPr>
            <a:r>
              <a:rPr lang="en-US" b="1" dirty="0"/>
              <a:t> </a:t>
            </a:r>
          </a:p>
          <a:p>
            <a:pPr marL="514350" lvl="0" indent="-514350">
              <a:buFont typeface="+mj-lt"/>
              <a:buAutoNum type="arabicPeriod"/>
            </a:pPr>
            <a:r>
              <a:rPr lang="en-US" b="1" dirty="0"/>
              <a:t>   // from the position of the value we want to remove:</a:t>
            </a:r>
          </a:p>
          <a:p>
            <a:pPr marL="514350" lvl="0" indent="-514350">
              <a:buFont typeface="+mj-lt"/>
              <a:buAutoNum type="arabicPeriod"/>
            </a:pPr>
            <a:r>
              <a:rPr lang="en-US" b="1" dirty="0"/>
              <a:t>   // if the array has one element:</a:t>
            </a:r>
          </a:p>
          <a:p>
            <a:pPr marL="514350" lvl="0" indent="-514350">
              <a:buFont typeface="+mj-lt"/>
              <a:buAutoNum type="arabicPeriod"/>
            </a:pPr>
            <a:r>
              <a:rPr lang="en-US" b="1" dirty="0"/>
              <a:t>   if (</a:t>
            </a:r>
            <a:r>
              <a:rPr lang="en-US" b="1" dirty="0" err="1"/>
              <a:t>theArray.length</a:t>
            </a:r>
            <a:r>
              <a:rPr lang="en-US" b="1" dirty="0"/>
              <a:t> == 1) {</a:t>
            </a:r>
          </a:p>
          <a:p>
            <a:pPr marL="514350" lvl="0" indent="-514350">
              <a:buFont typeface="+mj-lt"/>
              <a:buAutoNum type="arabicPeriod"/>
            </a:pPr>
            <a:r>
              <a:rPr lang="en-US" b="1" dirty="0"/>
              <a:t>       </a:t>
            </a:r>
            <a:r>
              <a:rPr lang="en-US" b="1" dirty="0" err="1"/>
              <a:t>theArray</a:t>
            </a:r>
            <a:r>
              <a:rPr lang="en-US" b="1" dirty="0"/>
              <a:t> = null;</a:t>
            </a:r>
          </a:p>
          <a:p>
            <a:pPr marL="514350" lvl="0" indent="-514350">
              <a:buFont typeface="+mj-lt"/>
              <a:buAutoNum type="arabicPeriod"/>
            </a:pPr>
            <a:r>
              <a:rPr lang="en-US" b="1" dirty="0"/>
              <a:t>       return;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 if the array is not empty:</a:t>
            </a:r>
          </a:p>
          <a:p>
            <a:pPr marL="514350" lvl="0" indent="-514350">
              <a:buFont typeface="+mj-lt"/>
              <a:buAutoNum type="arabicPeriod"/>
            </a:pPr>
            <a:r>
              <a:rPr lang="en-US" b="1" dirty="0"/>
              <a:t>   for (; </a:t>
            </a:r>
            <a:r>
              <a:rPr lang="en-US" b="1" dirty="0" err="1"/>
              <a:t>i</a:t>
            </a:r>
            <a:r>
              <a:rPr lang="en-US" b="1" dirty="0"/>
              <a:t> &lt; </a:t>
            </a:r>
            <a:r>
              <a:rPr lang="en-US" b="1" dirty="0" err="1"/>
              <a:t>theArray.length</a:t>
            </a:r>
            <a:r>
              <a:rPr lang="en-US" b="1" dirty="0"/>
              <a:t> - 1; </a:t>
            </a:r>
            <a:r>
              <a:rPr lang="en-US" b="1" dirty="0" err="1"/>
              <a:t>i</a:t>
            </a:r>
            <a:r>
              <a:rPr lang="en-US" b="1" dirty="0"/>
              <a:t>++)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a:t>
            </a:r>
            <a:r>
              <a:rPr lang="en-US" b="1" dirty="0" err="1"/>
              <a:t>theArray</a:t>
            </a:r>
            <a:r>
              <a:rPr lang="en-US" b="1" dirty="0"/>
              <a:t>[</a:t>
            </a:r>
            <a:r>
              <a:rPr lang="en-US" b="1" dirty="0" err="1"/>
              <a:t>i</a:t>
            </a:r>
            <a:r>
              <a:rPr lang="en-US" b="1" dirty="0"/>
              <a:t> + 1]; // shift value to the left.</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391525" y="257175"/>
                <a:ext cx="1905000" cy="1009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391525" y="257175"/>
                <a:ext cx="1905000" cy="100965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296275" y="22669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296275" y="2266950"/>
                <a:ext cx="2000250" cy="116205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สี่เหลี่ยมผืนผ้ามุมมน 5"/>
              <p:cNvSpPr/>
              <p:nvPr/>
            </p:nvSpPr>
            <p:spPr>
              <a:xfrm>
                <a:off x="9344025" y="4843462"/>
                <a:ext cx="2124075" cy="1171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6600" b="1" i="1">
                        <a:latin typeface="Cambria Math" panose="02040503050406030204" pitchFamily="18" charset="0"/>
                      </a:rPr>
                      <m:t>𝑶</m:t>
                    </m:r>
                    <m:r>
                      <a:rPr lang="en-US" sz="6600" b="1" i="1">
                        <a:latin typeface="Cambria Math" panose="02040503050406030204" pitchFamily="18" charset="0"/>
                      </a:rPr>
                      <m:t>(</m:t>
                    </m:r>
                    <m:r>
                      <a:rPr lang="en-US" sz="6600" b="1" i="1">
                        <a:latin typeface="Cambria Math" panose="02040503050406030204" pitchFamily="18" charset="0"/>
                      </a:rPr>
                      <m:t>𝒏</m:t>
                    </m:r>
                    <m:r>
                      <a:rPr lang="en-US" sz="6600" b="1" i="1">
                        <a:latin typeface="Cambria Math" panose="02040503050406030204" pitchFamily="18" charset="0"/>
                      </a:rPr>
                      <m:t>)</m:t>
                    </m:r>
                  </m:oMath>
                </a14:m>
                <a:r>
                  <a:rPr lang="en-US" sz="6600" b="1" dirty="0"/>
                  <a:t> </a:t>
                </a:r>
                <a:r>
                  <a:rPr lang="en-US" sz="4400" b="1" dirty="0"/>
                  <a:t> </a:t>
                </a:r>
              </a:p>
              <a:p>
                <a:pPr algn="ctr"/>
                <a:endParaRPr lang="en-US" dirty="0"/>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9344025" y="4843462"/>
                <a:ext cx="2124075" cy="1171575"/>
              </a:xfrm>
              <a:prstGeom prst="round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285750"/>
            <a:ext cx="10515600" cy="5891213"/>
          </a:xfrm>
        </p:spPr>
        <p:txBody>
          <a:bodyPr/>
          <a:lstStyle/>
          <a:p>
            <a:pPr marL="514350" lvl="0" indent="-514350">
              <a:buFont typeface="+mj-lt"/>
              <a:buAutoNum type="arabicPeriod"/>
            </a:pPr>
            <a:r>
              <a:rPr lang="en-US" b="1" dirty="0"/>
              <a:t> // then shrink the array.</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theArray.length</a:t>
            </a:r>
            <a:r>
              <a:rPr lang="en-US" b="1" dirty="0"/>
              <a:t> - 1];</a:t>
            </a:r>
          </a:p>
          <a:p>
            <a:pPr marL="514350" lvl="0" indent="-514350">
              <a:buFont typeface="+mj-lt"/>
              <a:buAutoNum type="arabicPeriod"/>
            </a:pPr>
            <a:r>
              <a:rPr lang="en-US" b="1" dirty="0"/>
              <a:t>   for (</a:t>
            </a:r>
            <a:r>
              <a:rPr lang="en-US" b="1" dirty="0" err="1"/>
              <a:t>int</a:t>
            </a:r>
            <a:r>
              <a:rPr lang="en-US" b="1" dirty="0"/>
              <a:t> j = 0; j &lt; </a:t>
            </a:r>
            <a:r>
              <a:rPr lang="en-US" b="1" dirty="0" err="1"/>
              <a:t>c.length</a:t>
            </a:r>
            <a:r>
              <a:rPr lang="en-US" b="1" dirty="0"/>
              <a:t>; </a:t>
            </a:r>
            <a:r>
              <a:rPr lang="en-US" b="1" dirty="0" err="1"/>
              <a:t>j++</a:t>
            </a:r>
            <a:r>
              <a:rPr lang="en-US" b="1" dirty="0"/>
              <a:t>) {</a:t>
            </a:r>
          </a:p>
          <a:p>
            <a:pPr marL="514350" lvl="0" indent="-514350">
              <a:buFont typeface="+mj-lt"/>
              <a:buAutoNum type="arabicPeriod"/>
            </a:pPr>
            <a:r>
              <a:rPr lang="en-US" b="1" dirty="0"/>
              <a:t>       c[j] = </a:t>
            </a:r>
            <a:r>
              <a:rPr lang="en-US" b="1" dirty="0" err="1"/>
              <a:t>theArray</a:t>
            </a:r>
            <a:r>
              <a:rPr lang="en-US" b="1" dirty="0"/>
              <a:t>[j];</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theArray</a:t>
            </a:r>
            <a:r>
              <a:rPr lang="en-US" b="1" dirty="0"/>
              <a:t> = c;</a:t>
            </a:r>
          </a:p>
          <a:p>
            <a:pPr marL="51435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220075" y="13906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220075" y="1390650"/>
                <a:ext cx="2000250" cy="116205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1524000" y="4248150"/>
                <a:ext cx="9944101" cy="1766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The overall runtime is therefore</a:t>
                </a:r>
                <a14:m>
                  <m:oMath xmlns:m="http://schemas.openxmlformats.org/officeDocument/2006/math">
                    <m:r>
                      <a:rPr lang="en-US" sz="6000" b="1" i="0" smtClean="0">
                        <a:solidFill>
                          <a:schemeClr val="bg1"/>
                        </a:solidFill>
                        <a:latin typeface="Cambria Math" panose="02040503050406030204" pitchFamily="18" charset="0"/>
                      </a:rPr>
                      <m:t> </m:t>
                    </m:r>
                    <m:r>
                      <a:rPr lang="en-US" sz="6000" b="1" i="1">
                        <a:solidFill>
                          <a:schemeClr val="bg1"/>
                        </a:solidFill>
                        <a:latin typeface="Cambria Math" panose="02040503050406030204" pitchFamily="18" charset="0"/>
                      </a:rPr>
                      <m:t>𝜣</m:t>
                    </m:r>
                    <m:r>
                      <a:rPr lang="en-US" sz="6000" b="1" i="1">
                        <a:latin typeface="Cambria Math" panose="02040503050406030204" pitchFamily="18" charset="0"/>
                      </a:rPr>
                      <m:t>(</m:t>
                    </m:r>
                    <m:r>
                      <a:rPr lang="en-US" sz="6000" b="1" i="1">
                        <a:latin typeface="Cambria Math" panose="02040503050406030204" pitchFamily="18" charset="0"/>
                      </a:rPr>
                      <m:t>𝒏</m:t>
                    </m:r>
                    <m:r>
                      <a:rPr lang="en-US" sz="6000" b="1" i="1">
                        <a:latin typeface="Cambria Math" panose="02040503050406030204" pitchFamily="18" charset="0"/>
                      </a:rPr>
                      <m:t>)</m:t>
                    </m:r>
                  </m:oMath>
                </a14:m>
                <a:r>
                  <a:rPr lang="en-US" sz="6000" b="1" dirty="0"/>
                  <a:t> </a:t>
                </a:r>
                <a:r>
                  <a:rPr lang="en-US" sz="4000"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1524000" y="4248150"/>
                <a:ext cx="9944101" cy="1766887"/>
              </a:xfrm>
              <a:prstGeom prst="roundRect">
                <a:avLst/>
              </a:prstGeom>
              <a:blipFill>
                <a:blip r:embed="rId4"/>
                <a:stretch>
                  <a:fillRect t="-22260" b="-19521"/>
                </a:stretch>
              </a:blipFill>
            </p:spPr>
            <p:txBody>
              <a:bodyPr/>
              <a:lstStyle/>
              <a:p>
                <a:r>
                  <a:rPr lang="en-US">
                    <a:noFill/>
                  </a:rPr>
                  <a:t> </a:t>
                </a:r>
              </a:p>
            </p:txBody>
          </p:sp>
        </mc:Fallback>
      </mc:AlternateContent>
    </p:spTree>
    <p:extLst>
      <p:ext uri="{BB962C8B-B14F-4D97-AF65-F5344CB8AC3E}">
        <p14:creationId xmlns:p14="http://schemas.microsoft.com/office/powerpoint/2010/main" val="16849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198" y="250339"/>
            <a:ext cx="10515600" cy="1325563"/>
          </a:xfrm>
        </p:spPr>
        <p:txBody>
          <a:bodyPr/>
          <a:lstStyle/>
          <a:p>
            <a:r>
              <a:rPr lang="en-US" dirty="0"/>
              <a:t>Example: Removing 5</a:t>
            </a:r>
          </a:p>
        </p:txBody>
      </p:sp>
      <p:graphicFrame>
        <p:nvGraphicFramePr>
          <p:cNvPr id="4" name="ตาราง 3"/>
          <p:cNvGraphicFramePr>
            <a:graphicFrameLocks noGrp="1"/>
          </p:cNvGraphicFramePr>
          <p:nvPr>
            <p:extLst>
              <p:ext uri="{D42A27DB-BD31-4B8C-83A1-F6EECF244321}">
                <p14:modId xmlns:p14="http://schemas.microsoft.com/office/powerpoint/2010/main" val="3043419950"/>
              </p:ext>
            </p:extLst>
          </p:nvPr>
        </p:nvGraphicFramePr>
        <p:xfrm>
          <a:off x="1448038" y="2194272"/>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6</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graphicFrame>
        <p:nvGraphicFramePr>
          <p:cNvPr id="5" name="ตาราง 4"/>
          <p:cNvGraphicFramePr>
            <a:graphicFrameLocks noGrp="1"/>
          </p:cNvGraphicFramePr>
          <p:nvPr>
            <p:extLst>
              <p:ext uri="{D42A27DB-BD31-4B8C-83A1-F6EECF244321}">
                <p14:modId xmlns:p14="http://schemas.microsoft.com/office/powerpoint/2010/main" val="86399653"/>
              </p:ext>
            </p:extLst>
          </p:nvPr>
        </p:nvGraphicFramePr>
        <p:xfrm>
          <a:off x="1448037" y="3784521"/>
          <a:ext cx="9295923" cy="621017"/>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21017">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6</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graphicFrame>
        <p:nvGraphicFramePr>
          <p:cNvPr id="6" name="ตาราง 5"/>
          <p:cNvGraphicFramePr>
            <a:graphicFrameLocks noGrp="1"/>
          </p:cNvGraphicFramePr>
          <p:nvPr>
            <p:extLst>
              <p:ext uri="{D42A27DB-BD31-4B8C-83A1-F6EECF244321}">
                <p14:modId xmlns:p14="http://schemas.microsoft.com/office/powerpoint/2010/main" val="1242367644"/>
              </p:ext>
            </p:extLst>
          </p:nvPr>
        </p:nvGraphicFramePr>
        <p:xfrm>
          <a:off x="1448038" y="5164016"/>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56261">
                  <a:extLst>
                    <a:ext uri="{9D8B030D-6E8A-4147-A177-3AD203B41FA5}">
                      <a16:colId xmlns:a16="http://schemas.microsoft.com/office/drawing/2014/main" val="1839486452"/>
                    </a:ext>
                  </a:extLst>
                </a:gridCol>
                <a:gridCol w="1542811">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solidFill>
                            <a:schemeClr val="bg1"/>
                          </a:solidFill>
                          <a:effectLst/>
                          <a:latin typeface="Times New Roman" panose="02020603050405020304" pitchFamily="18" charset="0"/>
                          <a:ea typeface="MS Mincho" panose="02020609040205080304" pitchFamily="49" charset="-128"/>
                          <a:cs typeface="Angsana New" panose="02020603050405020304" pitchFamily="18" charset="-34"/>
                        </a:rPr>
                        <a:t>6</a:t>
                      </a: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2"/>
                    </a:solidFill>
                  </a:tcPr>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solidFill>
                      <a:schemeClr val="accent2"/>
                    </a:solidFill>
                  </a:tcPr>
                </a:tc>
                <a:extLst>
                  <a:ext uri="{0D108BD9-81ED-4DB2-BD59-A6C34878D82A}">
                    <a16:rowId xmlns:a16="http://schemas.microsoft.com/office/drawing/2014/main" val="879435708"/>
                  </a:ext>
                </a:extLst>
              </a:tr>
            </a:tbl>
          </a:graphicData>
        </a:graphic>
      </p:graphicFrame>
      <p:sp>
        <p:nvSpPr>
          <p:cNvPr id="7" name="คำบรรยายภาพแบบสี่เหลี่ยมมุมมน 6"/>
          <p:cNvSpPr/>
          <p:nvPr/>
        </p:nvSpPr>
        <p:spPr>
          <a:xfrm>
            <a:off x="5943600" y="866481"/>
            <a:ext cx="1295400" cy="895350"/>
          </a:xfrm>
          <a:prstGeom prst="wedgeRoundRectCallout">
            <a:avLst>
              <a:gd name="adj1" fmla="val -76715"/>
              <a:gd name="adj2" fmla="val 922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t>i</a:t>
            </a:r>
            <a:r>
              <a:rPr lang="en-US" sz="3200" b="1" dirty="0"/>
              <a:t> == 2</a:t>
            </a:r>
          </a:p>
        </p:txBody>
      </p:sp>
      <p:sp>
        <p:nvSpPr>
          <p:cNvPr id="8" name="ลูกศรลง 7"/>
          <p:cNvSpPr/>
          <p:nvPr/>
        </p:nvSpPr>
        <p:spPr>
          <a:xfrm>
            <a:off x="5467348" y="4414342"/>
            <a:ext cx="628650" cy="617233"/>
          </a:xfrm>
          <a:prstGeom prst="downArrow">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ลูกศรลง 8"/>
          <p:cNvSpPr/>
          <p:nvPr/>
        </p:nvSpPr>
        <p:spPr>
          <a:xfrm>
            <a:off x="5467348" y="2954641"/>
            <a:ext cx="628650" cy="617233"/>
          </a:xfrm>
          <a:prstGeom prst="downArrow">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สี่เหลี่ยมผืนผ้า 10"/>
          <p:cNvSpPr/>
          <p:nvPr/>
        </p:nvSpPr>
        <p:spPr>
          <a:xfrm>
            <a:off x="9220200" y="4781550"/>
            <a:ext cx="165735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กล่องข้อความ 11"/>
          <p:cNvSpPr txBox="1"/>
          <p:nvPr/>
        </p:nvSpPr>
        <p:spPr>
          <a:xfrm>
            <a:off x="6324600" y="4479779"/>
            <a:ext cx="3848100" cy="523220"/>
          </a:xfrm>
          <a:prstGeom prst="rect">
            <a:avLst/>
          </a:prstGeom>
          <a:noFill/>
        </p:spPr>
        <p:txBody>
          <a:bodyPr wrap="square" rtlCol="0">
            <a:spAutoFit/>
          </a:bodyPr>
          <a:lstStyle/>
          <a:p>
            <a:r>
              <a:rPr lang="en-US" sz="2800" b="1" dirty="0"/>
              <a:t>Copy to a smaller array</a:t>
            </a:r>
          </a:p>
        </p:txBody>
      </p:sp>
      <p:sp>
        <p:nvSpPr>
          <p:cNvPr id="3" name="AutoShape 2"/>
          <p:cNvSpPr>
            <a:spLocks noChangeArrowheads="1"/>
          </p:cNvSpPr>
          <p:nvPr/>
        </p:nvSpPr>
        <p:spPr bwMode="auto">
          <a:xfrm rot="7511427">
            <a:off x="5558611" y="3179122"/>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3" name="AutoShape 2"/>
          <p:cNvSpPr>
            <a:spLocks noChangeArrowheads="1"/>
          </p:cNvSpPr>
          <p:nvPr/>
        </p:nvSpPr>
        <p:spPr bwMode="auto">
          <a:xfrm rot="7511427">
            <a:off x="6957039" y="3174397"/>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4" name="AutoShape 2"/>
          <p:cNvSpPr>
            <a:spLocks noChangeArrowheads="1"/>
          </p:cNvSpPr>
          <p:nvPr/>
        </p:nvSpPr>
        <p:spPr bwMode="auto">
          <a:xfrm rot="7511427">
            <a:off x="8316680" y="3240451"/>
            <a:ext cx="1330438" cy="259017"/>
          </a:xfrm>
          <a:prstGeom prst="rightArrow">
            <a:avLst>
              <a:gd name="adj1" fmla="val 50000"/>
              <a:gd name="adj2" fmla="val 110969"/>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กล่องข้อความ 9"/>
          <p:cNvSpPr txBox="1"/>
          <p:nvPr/>
        </p:nvSpPr>
        <p:spPr>
          <a:xfrm>
            <a:off x="6324600" y="2954640"/>
            <a:ext cx="3848100" cy="523220"/>
          </a:xfrm>
          <a:prstGeom prst="rect">
            <a:avLst/>
          </a:prstGeom>
          <a:noFill/>
        </p:spPr>
        <p:txBody>
          <a:bodyPr wrap="square" rtlCol="0">
            <a:spAutoFit/>
          </a:bodyPr>
          <a:lstStyle/>
          <a:p>
            <a:r>
              <a:rPr lang="en-US" sz="2800" b="1" dirty="0"/>
              <a:t>Shift values to the left</a:t>
            </a:r>
          </a:p>
        </p:txBody>
      </p:sp>
    </p:spTree>
    <p:extLst>
      <p:ext uri="{BB962C8B-B14F-4D97-AF65-F5344CB8AC3E}">
        <p14:creationId xmlns:p14="http://schemas.microsoft.com/office/powerpoint/2010/main" val="59149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Head </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a:t>
            </a:r>
            <a:r>
              <a:rPr lang="en-US" b="1" dirty="0" err="1"/>
              <a:t>int</a:t>
            </a:r>
            <a:r>
              <a:rPr lang="en-US" b="1" dirty="0"/>
              <a:t> head() throws Exception{</a:t>
            </a:r>
          </a:p>
          <a:p>
            <a:pPr marL="514350" lvl="0" indent="-514350">
              <a:buFont typeface="+mj-lt"/>
              <a:buAutoNum type="arabicPeriod"/>
            </a:pPr>
            <a:r>
              <a:rPr lang="en-US" b="1" dirty="0"/>
              <a:t>   if(</a:t>
            </a:r>
            <a:r>
              <a:rPr lang="en-US" b="1" dirty="0" err="1"/>
              <a:t>theArray</a:t>
            </a:r>
            <a:r>
              <a:rPr lang="en-US" b="1" dirty="0"/>
              <a:t> == null)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return </a:t>
            </a:r>
            <a:r>
              <a:rPr lang="en-US" b="1" dirty="0" err="1"/>
              <a:t>theArray</a:t>
            </a:r>
            <a:r>
              <a:rPr lang="en-US" b="1" dirty="0"/>
              <a:t>[0];</a:t>
            </a:r>
          </a:p>
          <a:p>
            <a:pPr marL="514350" lvl="0" indent="-514350">
              <a:buFont typeface="+mj-lt"/>
              <a:buAutoNum type="arabicPeriod"/>
            </a:pPr>
            <a:r>
              <a:rPr lang="en-US" b="1" dirty="0"/>
              <a:t>}</a:t>
            </a:r>
          </a:p>
          <a:p>
            <a:endParaRPr lang="en-US" dirty="0"/>
          </a:p>
        </p:txBody>
      </p:sp>
      <p:sp>
        <p:nvSpPr>
          <p:cNvPr id="4" name="ลูกศรขวา 3"/>
          <p:cNvSpPr/>
          <p:nvPr/>
        </p:nvSpPr>
        <p:spPr>
          <a:xfrm>
            <a:off x="4705350" y="3371850"/>
            <a:ext cx="11049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6096000" y="331470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6096000" y="3314700"/>
                <a:ext cx="2000250" cy="1162050"/>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8478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Tail </a:t>
            </a:r>
          </a:p>
        </p:txBody>
      </p:sp>
      <p:sp>
        <p:nvSpPr>
          <p:cNvPr id="3" name="ตัวแทนเนื้อหา 2"/>
          <p:cNvSpPr>
            <a:spLocks noGrp="1"/>
          </p:cNvSpPr>
          <p:nvPr>
            <p:ph idx="1"/>
          </p:nvPr>
        </p:nvSpPr>
        <p:spPr>
          <a:xfrm>
            <a:off x="838200" y="990600"/>
            <a:ext cx="10668000" cy="5867400"/>
          </a:xfrm>
        </p:spPr>
        <p:txBody>
          <a:bodyPr>
            <a:normAutofit fontScale="92500" lnSpcReduction="20000"/>
          </a:bodyPr>
          <a:lstStyle/>
          <a:p>
            <a:pPr marL="514350" lvl="0" indent="-514350">
              <a:buFont typeface="+mj-lt"/>
              <a:buAutoNum type="arabicPeriod"/>
            </a:pPr>
            <a:r>
              <a:rPr lang="en-US" b="1" dirty="0"/>
              <a:t>public </a:t>
            </a:r>
            <a:r>
              <a:rPr lang="en-US" b="1" dirty="0" err="1"/>
              <a:t>ListFromArray</a:t>
            </a:r>
            <a:r>
              <a:rPr lang="en-US" b="1" dirty="0"/>
              <a:t> tail() throws Exception{</a:t>
            </a:r>
          </a:p>
          <a:p>
            <a:pPr marL="514350" lvl="0" indent="-514350">
              <a:buFont typeface="+mj-lt"/>
              <a:buAutoNum type="arabicPeriod"/>
            </a:pPr>
            <a:r>
              <a:rPr lang="en-US" b="1" dirty="0"/>
              <a:t>    if(</a:t>
            </a:r>
            <a:r>
              <a:rPr lang="en-US" b="1" dirty="0" err="1"/>
              <a:t>theArray</a:t>
            </a:r>
            <a:r>
              <a:rPr lang="en-US" b="1" dirty="0"/>
              <a:t> == null)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a:t>
            </a:r>
          </a:p>
          <a:p>
            <a:pPr marL="514350" lvl="0" indent="-514350">
              <a:buFont typeface="+mj-lt"/>
              <a:buAutoNum type="arabicPeriod"/>
            </a:pPr>
            <a:r>
              <a:rPr lang="en-US" b="1" dirty="0"/>
              <a:t>   // create a copy because we don't want to</a:t>
            </a:r>
          </a:p>
          <a:p>
            <a:pPr marL="514350" lvl="0" indent="-514350">
              <a:buFont typeface="+mj-lt"/>
              <a:buAutoNum type="arabicPeriod"/>
            </a:pPr>
            <a:r>
              <a:rPr lang="en-US" b="1" dirty="0"/>
              <a:t>   // change the original. </a:t>
            </a:r>
          </a:p>
          <a:p>
            <a:pPr marL="514350" lvl="0" indent="-514350">
              <a:buFont typeface="+mj-lt"/>
              <a:buAutoNum type="arabicPeriod"/>
            </a:pPr>
            <a:r>
              <a:rPr lang="en-US" b="1" dirty="0"/>
              <a:t>   // Then just copy all except the first data. </a:t>
            </a:r>
          </a:p>
          <a:p>
            <a:pPr marL="514350" lvl="0" indent="-514350">
              <a:buFont typeface="+mj-lt"/>
              <a:buAutoNum type="arabicPeriod"/>
            </a:pPr>
            <a:r>
              <a:rPr lang="en-US" b="1" dirty="0"/>
              <a:t>   </a:t>
            </a:r>
            <a:r>
              <a:rPr lang="en-US" b="1" dirty="0" err="1"/>
              <a:t>ListFromArray</a:t>
            </a:r>
            <a:r>
              <a:rPr lang="en-US" b="1" dirty="0"/>
              <a:t> l2 = new </a:t>
            </a:r>
            <a:r>
              <a:rPr lang="en-US" b="1" dirty="0" err="1"/>
              <a:t>ListFromArray</a:t>
            </a:r>
            <a:r>
              <a:rPr lang="en-US" b="1" dirty="0"/>
              <a:t>();</a:t>
            </a:r>
          </a:p>
          <a:p>
            <a:pPr marL="514350" lvl="0" indent="-514350">
              <a:buFont typeface="+mj-lt"/>
              <a:buAutoNum type="arabicPeriod"/>
            </a:pPr>
            <a:r>
              <a:rPr lang="en-US" b="1" dirty="0"/>
              <a:t>   l2.theArray = new </a:t>
            </a:r>
            <a:r>
              <a:rPr lang="en-US" b="1" dirty="0" err="1"/>
              <a:t>int</a:t>
            </a:r>
            <a:r>
              <a:rPr lang="en-US" b="1" dirty="0"/>
              <a:t>[theArray.length-1];</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1;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en-US" b="1" dirty="0"/>
              <a:t>      l2.theArray[i-1] = </a:t>
            </a:r>
            <a:r>
              <a:rPr lang="en-US" b="1" dirty="0" err="1"/>
              <a:t>theArray</a:t>
            </a:r>
            <a:r>
              <a:rPr lang="en-US" b="1" dirty="0"/>
              <a:t>[</a:t>
            </a:r>
            <a:r>
              <a:rPr lang="en-US" b="1" dirty="0" err="1"/>
              <a:t>i</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return l2;</a:t>
            </a:r>
          </a:p>
          <a:p>
            <a:pPr marL="514350" lvl="0" indent="-514350">
              <a:buFont typeface="+mj-lt"/>
              <a:buAutoNum type="arabicPeriod"/>
            </a:pPr>
            <a:r>
              <a:rPr lang="en-US" b="1" dirty="0"/>
              <a:t>}</a:t>
            </a:r>
          </a:p>
          <a:p>
            <a:endParaRPr lang="en-US" dirty="0"/>
          </a:p>
        </p:txBody>
      </p:sp>
      <p:sp>
        <p:nvSpPr>
          <p:cNvPr id="4" name="ลูกศรขวา 3"/>
          <p:cNvSpPr/>
          <p:nvPr/>
        </p:nvSpPr>
        <p:spPr>
          <a:xfrm>
            <a:off x="7296150" y="4838700"/>
            <a:ext cx="11049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8782050" y="4638675"/>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ea typeface="Cambria Math" panose="02040503050406030204" pitchFamily="18" charset="0"/>
                      </a:rPr>
                      <m:t>𝛩</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782050" y="4638675"/>
                <a:ext cx="2000250" cy="1162050"/>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54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1"/>
            <a:ext cx="10515600" cy="971550"/>
          </a:xfrm>
        </p:spPr>
        <p:txBody>
          <a:bodyPr/>
          <a:lstStyle/>
          <a:p>
            <a:r>
              <a:rPr lang="en-US" dirty="0"/>
              <a:t>Append </a:t>
            </a:r>
          </a:p>
        </p:txBody>
      </p:sp>
      <p:sp>
        <p:nvSpPr>
          <p:cNvPr id="3" name="ตัวแทนเนื้อหา 2"/>
          <p:cNvSpPr>
            <a:spLocks noGrp="1"/>
          </p:cNvSpPr>
          <p:nvPr>
            <p:ph idx="1"/>
          </p:nvPr>
        </p:nvSpPr>
        <p:spPr>
          <a:xfrm>
            <a:off x="838200" y="971550"/>
            <a:ext cx="10515600" cy="5676899"/>
          </a:xfrm>
        </p:spPr>
        <p:txBody>
          <a:bodyPr>
            <a:normAutofit/>
          </a:bodyPr>
          <a:lstStyle/>
          <a:p>
            <a:pPr marL="514350" lvl="0" indent="-514350">
              <a:buFont typeface="+mj-lt"/>
              <a:buAutoNum type="arabicPeriod"/>
            </a:pPr>
            <a:r>
              <a:rPr lang="en-US" b="1" dirty="0"/>
              <a:t>public void append(</a:t>
            </a:r>
            <a:r>
              <a:rPr lang="en-US" b="1" dirty="0" err="1"/>
              <a:t>ListFromArray</a:t>
            </a:r>
            <a:r>
              <a:rPr lang="en-US" b="1" dirty="0"/>
              <a:t> b) {</a:t>
            </a:r>
          </a:p>
          <a:p>
            <a:pPr marL="514350" lvl="0" indent="-514350">
              <a:buFont typeface="+mj-lt"/>
              <a:buAutoNum type="arabicPeriod"/>
            </a:pPr>
            <a:r>
              <a:rPr lang="en-US" b="1" dirty="0"/>
              <a:t>  </a:t>
            </a:r>
            <a:r>
              <a:rPr lang="en-US" b="1" dirty="0" err="1"/>
              <a:t>int</a:t>
            </a:r>
            <a:r>
              <a:rPr lang="en-US" b="1" dirty="0"/>
              <a:t> </a:t>
            </a:r>
            <a:r>
              <a:rPr lang="en-US" b="1" dirty="0" err="1"/>
              <a:t>thisLength</a:t>
            </a:r>
            <a:r>
              <a:rPr lang="en-US" b="1" dirty="0"/>
              <a:t> = 0;</a:t>
            </a:r>
          </a:p>
          <a:p>
            <a:pPr marL="514350" lvl="0" indent="-514350">
              <a:buFont typeface="+mj-lt"/>
              <a:buAutoNum type="arabicPeriod"/>
            </a:pPr>
            <a:r>
              <a:rPr lang="en-US" b="1" dirty="0"/>
              <a:t>  </a:t>
            </a:r>
            <a:r>
              <a:rPr lang="en-US" b="1" dirty="0" err="1"/>
              <a:t>int</a:t>
            </a:r>
            <a:r>
              <a:rPr lang="en-US" b="1" dirty="0"/>
              <a:t> </a:t>
            </a:r>
            <a:r>
              <a:rPr lang="en-US" b="1" dirty="0" err="1"/>
              <a:t>bLength</a:t>
            </a:r>
            <a:r>
              <a:rPr lang="en-US" b="1" dirty="0"/>
              <a:t> = 0;</a:t>
            </a:r>
          </a:p>
          <a:p>
            <a:pPr marL="514350" lvl="0" indent="-514350">
              <a:buFont typeface="+mj-lt"/>
              <a:buAutoNum type="arabicPeriod"/>
            </a:pPr>
            <a:r>
              <a:rPr lang="en-US" b="1" dirty="0"/>
              <a:t>  </a:t>
            </a:r>
            <a:r>
              <a:rPr lang="en-US" b="1" dirty="0" err="1"/>
              <a:t>int</a:t>
            </a:r>
            <a:r>
              <a:rPr lang="en-US" b="1" dirty="0"/>
              <a:t> </a:t>
            </a:r>
            <a:r>
              <a:rPr lang="en-US" b="1" dirty="0" err="1"/>
              <a:t>sumLength</a:t>
            </a:r>
            <a:r>
              <a:rPr lang="en-US" b="1" dirty="0"/>
              <a:t> = 0;</a:t>
            </a:r>
          </a:p>
          <a:p>
            <a:pPr marL="514350" lvl="0" indent="-514350">
              <a:buFont typeface="+mj-lt"/>
              <a:buAutoNum type="arabicPeriod"/>
            </a:pPr>
            <a:r>
              <a:rPr lang="en-US" b="1" dirty="0"/>
              <a:t>  if (</a:t>
            </a:r>
            <a:r>
              <a:rPr lang="en-US" b="1" dirty="0" err="1"/>
              <a:t>theArray</a:t>
            </a:r>
            <a:r>
              <a:rPr lang="en-US" b="1" dirty="0"/>
              <a:t> != null) {</a:t>
            </a:r>
          </a:p>
          <a:p>
            <a:pPr marL="514350" lvl="0" indent="-514350">
              <a:buFont typeface="+mj-lt"/>
              <a:buAutoNum type="arabicPeriod"/>
            </a:pPr>
            <a:r>
              <a:rPr lang="en-US" b="1" dirty="0"/>
              <a:t>     </a:t>
            </a:r>
            <a:r>
              <a:rPr lang="en-US" b="1" dirty="0" err="1"/>
              <a:t>thisLength</a:t>
            </a:r>
            <a:r>
              <a:rPr lang="en-US" b="1" dirty="0"/>
              <a:t> = </a:t>
            </a:r>
            <a:r>
              <a:rPr lang="en-US" b="1" dirty="0" err="1"/>
              <a:t>theArray.length</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if (</a:t>
            </a:r>
            <a:r>
              <a:rPr lang="en-US" b="1" dirty="0" err="1"/>
              <a:t>b.theArray</a:t>
            </a:r>
            <a:r>
              <a:rPr lang="en-US" b="1" dirty="0"/>
              <a:t> != null) {</a:t>
            </a:r>
          </a:p>
          <a:p>
            <a:pPr marL="514350" lvl="0" indent="-514350">
              <a:buFont typeface="+mj-lt"/>
              <a:buAutoNum type="arabicPeriod"/>
            </a:pPr>
            <a:r>
              <a:rPr lang="en-US" b="1" dirty="0"/>
              <a:t>     </a:t>
            </a:r>
            <a:r>
              <a:rPr lang="en-US" b="1" dirty="0" err="1"/>
              <a:t>bLength</a:t>
            </a:r>
            <a:r>
              <a:rPr lang="en-US" b="1" dirty="0"/>
              <a:t> = </a:t>
            </a:r>
            <a:r>
              <a:rPr lang="en-US" b="1" dirty="0" err="1"/>
              <a:t>b.theArray.length</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sumLength</a:t>
            </a:r>
            <a:r>
              <a:rPr lang="en-US" b="1" dirty="0"/>
              <a:t> = </a:t>
            </a:r>
            <a:r>
              <a:rPr lang="en-US" b="1" dirty="0" err="1"/>
              <a:t>thisLength</a:t>
            </a:r>
            <a:r>
              <a:rPr lang="en-US" b="1" dirty="0"/>
              <a:t> + </a:t>
            </a:r>
            <a:r>
              <a:rPr lang="en-US" b="1" dirty="0" err="1"/>
              <a:t>bLength</a:t>
            </a:r>
            <a:r>
              <a:rPr lang="en-US" b="1" dirty="0"/>
              <a:t>;</a:t>
            </a:r>
          </a:p>
        </p:txBody>
      </p:sp>
    </p:spTree>
    <p:extLst>
      <p:ext uri="{BB962C8B-B14F-4D97-AF65-F5344CB8AC3E}">
        <p14:creationId xmlns:p14="http://schemas.microsoft.com/office/powerpoint/2010/main" val="4265564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23850"/>
            <a:ext cx="10515600" cy="6210300"/>
          </a:xfrm>
        </p:spPr>
        <p:txBody>
          <a:bodyPr>
            <a:normAutofit/>
          </a:bodyPr>
          <a:lstStyle/>
          <a:p>
            <a:pPr marL="514350" lvl="0" indent="-514350">
              <a:buFont typeface="+mj-lt"/>
              <a:buAutoNum type="arabicPeriod"/>
            </a:pPr>
            <a:r>
              <a:rPr lang="en-US" b="1" dirty="0"/>
              <a:t> if (</a:t>
            </a:r>
            <a:r>
              <a:rPr lang="en-US" b="1" dirty="0" err="1"/>
              <a:t>sumLength</a:t>
            </a:r>
            <a:r>
              <a:rPr lang="en-US" b="1" dirty="0"/>
              <a:t> == 0)</a:t>
            </a:r>
          </a:p>
          <a:p>
            <a:pPr marL="514350" lvl="0" indent="-514350">
              <a:buFont typeface="+mj-lt"/>
              <a:buAutoNum type="arabicPeriod"/>
            </a:pPr>
            <a:r>
              <a:rPr lang="en-US" b="1" dirty="0"/>
              <a:t>     return;</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sumLength</a:t>
            </a:r>
            <a:r>
              <a:rPr lang="en-US" b="1" dirty="0"/>
              <a:t>];</a:t>
            </a:r>
          </a:p>
          <a:p>
            <a:pPr marL="514350" lvl="0" indent="-514350">
              <a:buFont typeface="+mj-lt"/>
              <a:buAutoNum type="arabicPeriod"/>
            </a:pPr>
            <a:r>
              <a:rPr lang="en-US" b="1" dirty="0"/>
              <a:t>  </a:t>
            </a:r>
            <a:r>
              <a:rPr lang="en-US" b="1" dirty="0" err="1"/>
              <a:t>int</a:t>
            </a:r>
            <a:r>
              <a:rPr lang="en-US" b="1" dirty="0"/>
              <a:t> </a:t>
            </a:r>
            <a:r>
              <a:rPr lang="en-US" b="1" dirty="0" err="1"/>
              <a:t>cIndex</a:t>
            </a:r>
            <a:r>
              <a:rPr lang="en-US" b="1" dirty="0"/>
              <a:t> = 0;</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thisLength</a:t>
            </a:r>
            <a:r>
              <a:rPr lang="en-US" b="1" dirty="0"/>
              <a:t>; </a:t>
            </a:r>
            <a:r>
              <a:rPr lang="en-US" b="1" dirty="0" err="1"/>
              <a:t>i</a:t>
            </a:r>
            <a:r>
              <a:rPr lang="en-US" b="1" dirty="0"/>
              <a:t>++, </a:t>
            </a:r>
            <a:r>
              <a:rPr lang="en-US" b="1" dirty="0" err="1"/>
              <a:t>cIndex</a:t>
            </a:r>
            <a:r>
              <a:rPr lang="en-US" b="1" dirty="0"/>
              <a:t>++) {</a:t>
            </a:r>
          </a:p>
          <a:p>
            <a:pPr marL="514350" lvl="0" indent="-514350">
              <a:buFont typeface="+mj-lt"/>
              <a:buAutoNum type="arabicPeriod"/>
            </a:pPr>
            <a:r>
              <a:rPr lang="en-US" b="1" dirty="0"/>
              <a:t>     c[</a:t>
            </a:r>
            <a:r>
              <a:rPr lang="en-US" b="1" dirty="0" err="1"/>
              <a:t>cIndex</a:t>
            </a:r>
            <a:r>
              <a:rPr lang="en-US" b="1" dirty="0"/>
              <a:t>] = </a:t>
            </a:r>
            <a:r>
              <a:rPr lang="en-US" b="1" dirty="0" err="1"/>
              <a:t>theArray</a:t>
            </a:r>
            <a:r>
              <a:rPr lang="en-US" b="1" dirty="0"/>
              <a:t>[</a:t>
            </a:r>
            <a:r>
              <a:rPr lang="en-US" b="1" dirty="0" err="1"/>
              <a:t>i</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for (</a:t>
            </a:r>
            <a:r>
              <a:rPr lang="en-US" b="1" dirty="0" err="1"/>
              <a:t>int</a:t>
            </a:r>
            <a:r>
              <a:rPr lang="en-US" b="1" dirty="0"/>
              <a:t> j = 0; j &lt; </a:t>
            </a:r>
            <a:r>
              <a:rPr lang="en-US" b="1" dirty="0" err="1"/>
              <a:t>bLength</a:t>
            </a:r>
            <a:r>
              <a:rPr lang="en-US" b="1" dirty="0"/>
              <a:t>; </a:t>
            </a:r>
            <a:r>
              <a:rPr lang="en-US" b="1" dirty="0" err="1"/>
              <a:t>j++</a:t>
            </a:r>
            <a:r>
              <a:rPr lang="en-US" b="1" dirty="0"/>
              <a:t>, </a:t>
            </a:r>
            <a:r>
              <a:rPr lang="en-US" b="1" dirty="0" err="1"/>
              <a:t>cIndex</a:t>
            </a:r>
            <a:r>
              <a:rPr lang="en-US" b="1" dirty="0"/>
              <a:t>++) {</a:t>
            </a:r>
          </a:p>
          <a:p>
            <a:pPr marL="514350" lvl="0" indent="-514350">
              <a:buFont typeface="+mj-lt"/>
              <a:buAutoNum type="arabicPeriod"/>
            </a:pPr>
            <a:r>
              <a:rPr lang="en-US" b="1" dirty="0"/>
              <a:t>     c[</a:t>
            </a:r>
            <a:r>
              <a:rPr lang="en-US" b="1" dirty="0" err="1"/>
              <a:t>cIndex</a:t>
            </a:r>
            <a:r>
              <a:rPr lang="en-US" b="1" dirty="0"/>
              <a:t>] = </a:t>
            </a:r>
            <a:r>
              <a:rPr lang="en-US" b="1" dirty="0" err="1"/>
              <a:t>b.theArray</a:t>
            </a:r>
            <a:r>
              <a:rPr lang="en-US" b="1" dirty="0"/>
              <a:t>[j];</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theArray</a:t>
            </a:r>
            <a:r>
              <a:rPr lang="en-US" b="1" dirty="0"/>
              <a:t> = c;</a:t>
            </a:r>
          </a:p>
          <a:p>
            <a:pPr marL="514350" indent="-514350">
              <a:buFont typeface="+mj-lt"/>
              <a:buAutoNum type="arabicPeriod"/>
            </a:pPr>
            <a:r>
              <a:rPr lang="en-US" b="1" dirty="0"/>
              <a:t>}</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629400" y="323850"/>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629400" y="323850"/>
                <a:ext cx="2000250" cy="1162050"/>
              </a:xfrm>
              <a:prstGeom prst="roundRect">
                <a:avLst/>
              </a:prstGeom>
              <a:blipFill>
                <a:blip r:embed="rId3"/>
                <a:stretch>
                  <a:fillRect/>
                </a:stretch>
              </a:blipFill>
            </p:spPr>
            <p:txBody>
              <a:bodyPr/>
              <a:lstStyle/>
              <a:p>
                <a:r>
                  <a:rPr lang="en-US">
                    <a:noFill/>
                  </a:rPr>
                  <a:t> </a:t>
                </a:r>
              </a:p>
            </p:txBody>
          </p:sp>
        </mc:Fallback>
      </mc:AlternateContent>
      <p:sp>
        <p:nvSpPr>
          <p:cNvPr id="5" name="วงเล็บปีกกาขวา 4"/>
          <p:cNvSpPr/>
          <p:nvPr/>
        </p:nvSpPr>
        <p:spPr>
          <a:xfrm>
            <a:off x="8077200" y="2457450"/>
            <a:ext cx="552450" cy="3086100"/>
          </a:xfrm>
          <a:prstGeom prst="rightBrace">
            <a:avLst/>
          </a:prstGeom>
          <a:ln w="666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สี่เหลี่ยมผืนผ้ามุมมน 5"/>
              <p:cNvSpPr/>
              <p:nvPr/>
            </p:nvSpPr>
            <p:spPr>
              <a:xfrm>
                <a:off x="8991600" y="3419475"/>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𝜣</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8991600" y="3419475"/>
                <a:ext cx="2000250" cy="1162050"/>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ดาว 7 แฉก 6"/>
              <p:cNvSpPr/>
              <p:nvPr/>
            </p:nvSpPr>
            <p:spPr>
              <a:xfrm>
                <a:off x="8439150" y="95250"/>
                <a:ext cx="3752850" cy="3333750"/>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5400" b="1" i="1">
                          <a:solidFill>
                            <a:schemeClr val="bg1"/>
                          </a:solidFill>
                          <a:latin typeface="Cambria Math" panose="02040503050406030204" pitchFamily="18" charset="0"/>
                        </a:rPr>
                        <m:t>𝜣</m:t>
                      </m:r>
                      <m:r>
                        <a:rPr lang="en-US" sz="5400" b="1" i="1">
                          <a:solidFill>
                            <a:schemeClr val="bg1"/>
                          </a:solidFill>
                          <a:latin typeface="Cambria Math" panose="02040503050406030204" pitchFamily="18" charset="0"/>
                        </a:rPr>
                        <m:t>(</m:t>
                      </m:r>
                      <m:r>
                        <a:rPr lang="en-US" sz="5400" b="1" i="1">
                          <a:solidFill>
                            <a:schemeClr val="bg1"/>
                          </a:solidFill>
                          <a:latin typeface="Cambria Math" panose="02040503050406030204" pitchFamily="18" charset="0"/>
                        </a:rPr>
                        <m:t>𝒏</m:t>
                      </m:r>
                      <m:r>
                        <a:rPr lang="en-US" sz="5400" b="1" i="1">
                          <a:solidFill>
                            <a:schemeClr val="bg1"/>
                          </a:solidFill>
                          <a:latin typeface="Cambria Math" panose="02040503050406030204" pitchFamily="18" charset="0"/>
                        </a:rPr>
                        <m:t>)</m:t>
                      </m:r>
                    </m:oMath>
                  </m:oMathPara>
                </a14:m>
                <a:endParaRPr lang="en-US" sz="5400" dirty="0"/>
              </a:p>
            </p:txBody>
          </p:sp>
        </mc:Choice>
        <mc:Fallback xmlns="">
          <p:sp>
            <p:nvSpPr>
              <p:cNvPr id="7" name="ดาว 7 แฉก 6"/>
              <p:cNvSpPr>
                <a:spLocks noRot="1" noChangeAspect="1" noMove="1" noResize="1" noEditPoints="1" noAdjustHandles="1" noChangeArrowheads="1" noChangeShapeType="1" noTextEdit="1"/>
              </p:cNvSpPr>
              <p:nvPr/>
            </p:nvSpPr>
            <p:spPr>
              <a:xfrm>
                <a:off x="8439150" y="95250"/>
                <a:ext cx="3752850" cy="3333750"/>
              </a:xfrm>
              <a:prstGeom prst="star7">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9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a:t>
            </a:r>
          </a:p>
        </p:txBody>
      </p:sp>
      <p:sp>
        <p:nvSpPr>
          <p:cNvPr id="3" name="ตัวแทนเนื้อหา 2"/>
          <p:cNvSpPr>
            <a:spLocks noGrp="1"/>
          </p:cNvSpPr>
          <p:nvPr>
            <p:ph idx="1"/>
          </p:nvPr>
        </p:nvSpPr>
        <p:spPr/>
        <p:txBody>
          <a:bodyPr/>
          <a:lstStyle/>
          <a:p>
            <a:r>
              <a:rPr lang="en-US" b="1" dirty="0"/>
              <a:t>A linked list consists of “nodes”. </a:t>
            </a:r>
          </a:p>
          <a:p>
            <a:r>
              <a:rPr lang="en-US" b="1" dirty="0"/>
              <a:t>Each node stores a piece of data and a link to another node, thus storing data in sequence. </a:t>
            </a:r>
          </a:p>
          <a:p>
            <a:r>
              <a:rPr lang="en-US" b="1" dirty="0"/>
              <a:t>Each element in a list can be reached by following links from its first node.</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378" y="4160089"/>
            <a:ext cx="9600922" cy="2236111"/>
          </a:xfrm>
          <a:prstGeom prst="rect">
            <a:avLst/>
          </a:prstGeom>
        </p:spPr>
      </p:pic>
    </p:spTree>
    <p:extLst>
      <p:ext uri="{BB962C8B-B14F-4D97-AF65-F5344CB8AC3E}">
        <p14:creationId xmlns:p14="http://schemas.microsoft.com/office/powerpoint/2010/main" val="867836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Why use a linked list?</a:t>
            </a:r>
          </a:p>
        </p:txBody>
      </p:sp>
      <p:sp>
        <p:nvSpPr>
          <p:cNvPr id="3" name="ตัวแทนเนื้อหา 2"/>
          <p:cNvSpPr>
            <a:spLocks noGrp="1"/>
          </p:cNvSpPr>
          <p:nvPr>
            <p:ph idx="1"/>
          </p:nvPr>
        </p:nvSpPr>
        <p:spPr/>
        <p:txBody>
          <a:bodyPr/>
          <a:lstStyle/>
          <a:p>
            <a:r>
              <a:rPr lang="en-US" b="1" dirty="0"/>
              <a:t>Fast remove &amp; insert!!</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647" y="2529011"/>
            <a:ext cx="8360616" cy="3647951"/>
          </a:xfrm>
          <a:prstGeom prst="rect">
            <a:avLst/>
          </a:prstGeom>
        </p:spPr>
      </p:pic>
      <p:sp>
        <p:nvSpPr>
          <p:cNvPr id="5" name="ดาว 7 แฉก 4"/>
          <p:cNvSpPr/>
          <p:nvPr/>
        </p:nvSpPr>
        <p:spPr>
          <a:xfrm>
            <a:off x="6096000" y="365124"/>
            <a:ext cx="3048000" cy="2473325"/>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Remove</a:t>
            </a:r>
            <a:endParaRPr lang="en-US" dirty="0"/>
          </a:p>
        </p:txBody>
      </p:sp>
    </p:spTree>
    <p:extLst>
      <p:ext uri="{BB962C8B-B14F-4D97-AF65-F5344CB8AC3E}">
        <p14:creationId xmlns:p14="http://schemas.microsoft.com/office/powerpoint/2010/main" val="3544035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List operations</a:t>
            </a:r>
          </a:p>
        </p:txBody>
      </p:sp>
      <p:graphicFrame>
        <p:nvGraphicFramePr>
          <p:cNvPr id="4" name="ตัวแทนเนื้อหา 3"/>
          <p:cNvGraphicFramePr>
            <a:graphicFrameLocks noGrp="1"/>
          </p:cNvGraphicFramePr>
          <p:nvPr>
            <p:ph idx="1"/>
            <p:extLst>
              <p:ext uri="{D42A27DB-BD31-4B8C-83A1-F6EECF244321}">
                <p14:modId xmlns:p14="http://schemas.microsoft.com/office/powerpoint/2010/main" val="3153049350"/>
              </p:ext>
            </p:extLst>
          </p:nvPr>
        </p:nvGraphicFramePr>
        <p:xfrm>
          <a:off x="1592110" y="1690688"/>
          <a:ext cx="9007779" cy="4400397"/>
        </p:xfrm>
        <a:graphic>
          <a:graphicData uri="http://schemas.openxmlformats.org/drawingml/2006/table">
            <a:tbl>
              <a:tblPr firstRow="1" firstCol="1" bandRow="1" bandCol="1">
                <a:tableStyleId>{5C22544A-7EE6-4342-B048-85BDC9FD1C3A}</a:tableStyleId>
              </a:tblPr>
              <a:tblGrid>
                <a:gridCol w="4508894">
                  <a:extLst>
                    <a:ext uri="{9D8B030D-6E8A-4147-A177-3AD203B41FA5}">
                      <a16:colId xmlns:a16="http://schemas.microsoft.com/office/drawing/2014/main" val="3212419413"/>
                    </a:ext>
                  </a:extLst>
                </a:gridCol>
                <a:gridCol w="4498885">
                  <a:extLst>
                    <a:ext uri="{9D8B030D-6E8A-4147-A177-3AD203B41FA5}">
                      <a16:colId xmlns:a16="http://schemas.microsoft.com/office/drawing/2014/main" val="302114749"/>
                    </a:ext>
                  </a:extLst>
                </a:gridCol>
              </a:tblGrid>
              <a:tr h="440040">
                <a:tc>
                  <a:txBody>
                    <a:bodyPr/>
                    <a:lstStyle/>
                    <a:p>
                      <a:pPr marL="0" marR="0">
                        <a:spcBef>
                          <a:spcPts val="0"/>
                        </a:spcBef>
                        <a:spcAft>
                          <a:spcPts val="0"/>
                        </a:spcAft>
                      </a:pPr>
                      <a:r>
                        <a:rPr lang="en-US" sz="24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Find location of a given member.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414541981"/>
                  </a:ext>
                </a:extLst>
              </a:tr>
              <a:tr h="880079">
                <a:tc>
                  <a:txBody>
                    <a:bodyPr/>
                    <a:lstStyle/>
                    <a:p>
                      <a:pPr marL="0" marR="0">
                        <a:spcBef>
                          <a:spcPts val="0"/>
                        </a:spcBef>
                        <a:spcAft>
                          <a:spcPts val="0"/>
                        </a:spcAft>
                      </a:pPr>
                      <a:r>
                        <a:rPr lang="en-US" sz="24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Insert a new member into a given position.</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424988605"/>
                  </a:ext>
                </a:extLst>
              </a:tr>
              <a:tr h="440040">
                <a:tc>
                  <a:txBody>
                    <a:bodyPr/>
                    <a:lstStyle/>
                    <a:p>
                      <a:pPr marL="0" marR="0">
                        <a:spcBef>
                          <a:spcPts val="0"/>
                        </a:spcBef>
                        <a:spcAft>
                          <a:spcPts val="0"/>
                        </a:spcAft>
                      </a:pPr>
                      <a:r>
                        <a:rPr lang="en-US" sz="2400" dirty="0" err="1">
                          <a:effectLst/>
                        </a:rPr>
                        <a:t>findKth</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k</a:t>
                      </a:r>
                      <a:r>
                        <a:rPr lang="en-US" sz="2400" b="1" baseline="30000" dirty="0">
                          <a:solidFill>
                            <a:schemeClr val="tx1"/>
                          </a:solidFill>
                          <a:effectLst/>
                        </a:rPr>
                        <a:t>th</a:t>
                      </a:r>
                      <a:r>
                        <a:rPr lang="en-US" sz="2400" b="1" dirty="0">
                          <a:solidFill>
                            <a:schemeClr val="tx1"/>
                          </a:solidFill>
                          <a:effectLst/>
                        </a:rPr>
                        <a:t> member of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795809910"/>
                  </a:ext>
                </a:extLst>
              </a:tr>
              <a:tr h="880079">
                <a:tc>
                  <a:txBody>
                    <a:bodyPr/>
                    <a:lstStyle/>
                    <a:p>
                      <a:pPr marL="0" marR="0">
                        <a:spcBef>
                          <a:spcPts val="0"/>
                        </a:spcBef>
                        <a:spcAft>
                          <a:spcPts val="0"/>
                        </a:spcAft>
                      </a:pPr>
                      <a:r>
                        <a:rPr lang="en-US" sz="2400" dirty="0">
                          <a:effectLst/>
                        </a:rPr>
                        <a:t>remove</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Remove a specified member from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537599252"/>
                  </a:ext>
                </a:extLst>
              </a:tr>
              <a:tr h="440040">
                <a:tc>
                  <a:txBody>
                    <a:bodyPr/>
                    <a:lstStyle/>
                    <a:p>
                      <a:pPr marL="0" marR="0">
                        <a:spcBef>
                          <a:spcPts val="0"/>
                        </a:spcBef>
                        <a:spcAft>
                          <a:spcPts val="0"/>
                        </a:spcAft>
                      </a:pPr>
                      <a:r>
                        <a:rPr lang="en-US" sz="24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first member of the list.</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686837481"/>
                  </a:ext>
                </a:extLst>
              </a:tr>
              <a:tr h="880079">
                <a:tc>
                  <a:txBody>
                    <a:bodyPr/>
                    <a:lstStyle/>
                    <a:p>
                      <a:pPr marL="0" marR="0">
                        <a:spcBef>
                          <a:spcPts val="0"/>
                        </a:spcBef>
                        <a:spcAft>
                          <a:spcPts val="0"/>
                        </a:spcAft>
                      </a:pPr>
                      <a:r>
                        <a:rPr lang="en-US" sz="24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Give the list after removing the first member.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105694753"/>
                  </a:ext>
                </a:extLst>
              </a:tr>
              <a:tr h="440040">
                <a:tc>
                  <a:txBody>
                    <a:bodyPr/>
                    <a:lstStyle/>
                    <a:p>
                      <a:pPr marL="0" marR="0">
                        <a:spcBef>
                          <a:spcPts val="0"/>
                        </a:spcBef>
                        <a:spcAft>
                          <a:spcPts val="0"/>
                        </a:spcAft>
                      </a:pPr>
                      <a:r>
                        <a:rPr lang="en-US" sz="24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solidFill>
                  </a:tcPr>
                </a:tc>
                <a:tc>
                  <a:txBody>
                    <a:bodyPr/>
                    <a:lstStyle/>
                    <a:p>
                      <a:pPr marL="0" marR="0">
                        <a:spcBef>
                          <a:spcPts val="0"/>
                        </a:spcBef>
                        <a:spcAft>
                          <a:spcPts val="0"/>
                        </a:spcAft>
                      </a:pPr>
                      <a:r>
                        <a:rPr lang="en-US" sz="2400" b="1" dirty="0">
                          <a:solidFill>
                            <a:schemeClr val="tx1"/>
                          </a:solidFill>
                          <a:effectLst/>
                        </a:rPr>
                        <a:t>Attach 2 lists together.</a:t>
                      </a:r>
                      <a:endParaRPr lang="en-US" sz="3200" b="1" dirty="0">
                        <a:solidFill>
                          <a:schemeClr val="tx1"/>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accent1">
                        <a:lumMod val="40000"/>
                        <a:lumOff val="60000"/>
                      </a:schemeClr>
                    </a:solidFill>
                  </a:tcPr>
                </a:tc>
                <a:extLst>
                  <a:ext uri="{0D108BD9-81ED-4DB2-BD59-A6C34878D82A}">
                    <a16:rowId xmlns:a16="http://schemas.microsoft.com/office/drawing/2014/main" val="27784190"/>
                  </a:ext>
                </a:extLst>
              </a:tr>
            </a:tbl>
          </a:graphicData>
        </a:graphic>
      </p:graphicFrame>
    </p:spTree>
    <p:extLst>
      <p:ext uri="{BB962C8B-B14F-4D97-AF65-F5344CB8AC3E}">
        <p14:creationId xmlns:p14="http://schemas.microsoft.com/office/powerpoint/2010/main" val="2477596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181" y="1066947"/>
            <a:ext cx="8438869" cy="4433983"/>
          </a:xfrm>
          <a:prstGeom prst="rect">
            <a:avLst/>
          </a:prstGeom>
        </p:spPr>
      </p:pic>
      <p:sp>
        <p:nvSpPr>
          <p:cNvPr id="8" name="ลูกศรขวา 7"/>
          <p:cNvSpPr/>
          <p:nvPr/>
        </p:nvSpPr>
        <p:spPr>
          <a:xfrm rot="21062249">
            <a:off x="3619500" y="4533900"/>
            <a:ext cx="2914650"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สี่เหลี่ยมผืนผ้ามุมมน 8"/>
          <p:cNvSpPr/>
          <p:nvPr/>
        </p:nvSpPr>
        <p:spPr>
          <a:xfrm>
            <a:off x="266700" y="4610100"/>
            <a:ext cx="3581400" cy="1657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Changing a pointer from an existing node!!</a:t>
            </a:r>
          </a:p>
        </p:txBody>
      </p:sp>
      <p:sp>
        <p:nvSpPr>
          <p:cNvPr id="10" name="ดาว 7 แฉก 9"/>
          <p:cNvSpPr/>
          <p:nvPr/>
        </p:nvSpPr>
        <p:spPr>
          <a:xfrm>
            <a:off x="8191500" y="300427"/>
            <a:ext cx="2609850" cy="1642673"/>
          </a:xfrm>
          <a:prstGeom prst="star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Insert</a:t>
            </a:r>
            <a:endParaRPr lang="en-US" dirty="0"/>
          </a:p>
        </p:txBody>
      </p:sp>
    </p:spTree>
    <p:extLst>
      <p:ext uri="{BB962C8B-B14F-4D97-AF65-F5344CB8AC3E}">
        <p14:creationId xmlns:p14="http://schemas.microsoft.com/office/powerpoint/2010/main" val="4126609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But there is a problem when inserting x a as a new first data!!! </a:t>
            </a: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828" y="2871850"/>
            <a:ext cx="9870343" cy="2214500"/>
          </a:xfrm>
          <a:prstGeom prst="rect">
            <a:avLst/>
          </a:prstGeom>
        </p:spPr>
      </p:pic>
      <p:sp>
        <p:nvSpPr>
          <p:cNvPr id="5" name="ลูกศรลง 4"/>
          <p:cNvSpPr/>
          <p:nvPr/>
        </p:nvSpPr>
        <p:spPr>
          <a:xfrm rot="1748328">
            <a:off x="1295286" y="2617815"/>
            <a:ext cx="473165" cy="10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สี่เหลี่ยมผืนผ้ามุมมน 5"/>
          <p:cNvSpPr/>
          <p:nvPr/>
        </p:nvSpPr>
        <p:spPr>
          <a:xfrm>
            <a:off x="1676400" y="1754025"/>
            <a:ext cx="9182100" cy="967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There is no node to change a pointer from!!</a:t>
            </a:r>
          </a:p>
        </p:txBody>
      </p:sp>
    </p:spTree>
    <p:extLst>
      <p:ext uri="{BB962C8B-B14F-4D97-AF65-F5344CB8AC3E}">
        <p14:creationId xmlns:p14="http://schemas.microsoft.com/office/powerpoint/2010/main" val="1317039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 with header</a:t>
            </a:r>
          </a:p>
        </p:txBody>
      </p:sp>
      <p:pic>
        <p:nvPicPr>
          <p:cNvPr id="4" name="รูปภาพ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193" y="2014559"/>
            <a:ext cx="9110926" cy="785791"/>
          </a:xfrm>
          <a:prstGeom prst="rect">
            <a:avLst/>
          </a:prstGeom>
        </p:spPr>
      </p:pic>
      <p:sp>
        <p:nvSpPr>
          <p:cNvPr id="5" name="Text Box 2"/>
          <p:cNvSpPr txBox="1">
            <a:spLocks noChangeArrowheads="1"/>
          </p:cNvSpPr>
          <p:nvPr/>
        </p:nvSpPr>
        <p:spPr bwMode="auto">
          <a:xfrm>
            <a:off x="1786193" y="1690688"/>
            <a:ext cx="1635125" cy="830262"/>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9999"/>
                </a:solidFill>
                <a:miter lim="800000"/>
                <a:headEnd/>
                <a:tailEnd/>
              </a14:hiddenLine>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47549" tIns="23774" rIns="47549" bIns="23774"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cs typeface="Cordia New" panose="020B0304020202020204" pitchFamily="34" charset="-34"/>
              </a:rPr>
              <a:t>header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สี่เหลี่ยมผืนผ้า 5"/>
          <p:cNvSpPr/>
          <p:nvPr/>
        </p:nvSpPr>
        <p:spPr>
          <a:xfrm>
            <a:off x="10876075" y="1938380"/>
            <a:ext cx="822661" cy="584775"/>
          </a:xfrm>
          <a:prstGeom prst="rect">
            <a:avLst/>
          </a:prstGeom>
        </p:spPr>
        <p:txBody>
          <a:bodyPr wrap="none">
            <a:spAutoFit/>
          </a:bodyPr>
          <a:lstStyle/>
          <a:p>
            <a:r>
              <a:rPr lang="en-US" sz="3200" dirty="0">
                <a:latin typeface="Times New Roman" panose="02020603050405020304" pitchFamily="18" charset="0"/>
                <a:ea typeface="MS PGothic" panose="020B0600070205080204" pitchFamily="34" charset="-128"/>
                <a:cs typeface="Angsana New" panose="02020603050405020304" pitchFamily="18" charset="-34"/>
              </a:rPr>
              <a:t>null</a:t>
            </a:r>
            <a:endParaRPr lang="en-US" sz="2400" dirty="0">
              <a:effectLst/>
              <a:latin typeface="Times New Roman" panose="02020603050405020304" pitchFamily="18" charset="0"/>
              <a:ea typeface="MS Mincho" panose="02020609040205080304" pitchFamily="49" charset="-128"/>
              <a:cs typeface="Angsana New" panose="02020603050405020304" pitchFamily="18" charset="-34"/>
            </a:endParaRPr>
          </a:p>
        </p:txBody>
      </p:sp>
      <p:grpSp>
        <p:nvGrpSpPr>
          <p:cNvPr id="7" name="Group 3"/>
          <p:cNvGrpSpPr>
            <a:grpSpLocks/>
          </p:cNvGrpSpPr>
          <p:nvPr/>
        </p:nvGrpSpPr>
        <p:grpSpPr bwMode="auto">
          <a:xfrm>
            <a:off x="10638612" y="2447925"/>
            <a:ext cx="1130300" cy="554037"/>
            <a:chOff x="4944" y="2064"/>
            <a:chExt cx="576" cy="288"/>
          </a:xfrm>
        </p:grpSpPr>
        <p:sp>
          <p:nvSpPr>
            <p:cNvPr id="8" name="Line 4"/>
            <p:cNvSpPr>
              <a:spLocks noChangeShapeType="1"/>
            </p:cNvSpPr>
            <p:nvPr/>
          </p:nvSpPr>
          <p:spPr bwMode="auto">
            <a:xfrm>
              <a:off x="4944" y="2064"/>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9" name="Line 5"/>
            <p:cNvSpPr>
              <a:spLocks noChangeShapeType="1"/>
            </p:cNvSpPr>
            <p:nvPr/>
          </p:nvSpPr>
          <p:spPr bwMode="auto">
            <a:xfrm>
              <a:off x="5376" y="2064"/>
              <a:ext cx="0" cy="24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0" name="Line 6"/>
            <p:cNvSpPr>
              <a:spLocks noChangeShapeType="1"/>
            </p:cNvSpPr>
            <p:nvPr/>
          </p:nvSpPr>
          <p:spPr bwMode="auto">
            <a:xfrm>
              <a:off x="5280" y="2304"/>
              <a:ext cx="24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11" name="Line 7"/>
            <p:cNvSpPr>
              <a:spLocks noChangeShapeType="1"/>
            </p:cNvSpPr>
            <p:nvPr/>
          </p:nvSpPr>
          <p:spPr bwMode="auto">
            <a:xfrm>
              <a:off x="5328" y="2352"/>
              <a:ext cx="144"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10000"/>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pic>
        <p:nvPicPr>
          <p:cNvPr id="12" name="รูปภาพ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204" y="3748142"/>
            <a:ext cx="3546903" cy="2290707"/>
          </a:xfrm>
          <a:prstGeom prst="rect">
            <a:avLst/>
          </a:prstGeom>
        </p:spPr>
      </p:pic>
      <p:sp>
        <p:nvSpPr>
          <p:cNvPr id="14" name="สี่เหลี่ยมผืนผ้ามุมมน 13"/>
          <p:cNvSpPr/>
          <p:nvPr/>
        </p:nvSpPr>
        <p:spPr>
          <a:xfrm>
            <a:off x="98751" y="2257848"/>
            <a:ext cx="1771650" cy="1173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General list</a:t>
            </a:r>
          </a:p>
        </p:txBody>
      </p:sp>
      <p:sp>
        <p:nvSpPr>
          <p:cNvPr id="15" name="สี่เหลี่ยมผืนผ้ามุมมน 14"/>
          <p:cNvSpPr/>
          <p:nvPr/>
        </p:nvSpPr>
        <p:spPr>
          <a:xfrm>
            <a:off x="2535493" y="4306522"/>
            <a:ext cx="1771650" cy="1173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Empty list</a:t>
            </a:r>
          </a:p>
        </p:txBody>
      </p:sp>
    </p:spTree>
    <p:extLst>
      <p:ext uri="{BB962C8B-B14F-4D97-AF65-F5344CB8AC3E}">
        <p14:creationId xmlns:p14="http://schemas.microsoft.com/office/powerpoint/2010/main" val="202047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What we need to know</a:t>
            </a:r>
          </a:p>
        </p:txBody>
      </p:sp>
      <p:sp>
        <p:nvSpPr>
          <p:cNvPr id="3" name="ตัวแทนเนื้อหา 2"/>
          <p:cNvSpPr>
            <a:spLocks noGrp="1"/>
          </p:cNvSpPr>
          <p:nvPr>
            <p:ph idx="1"/>
          </p:nvPr>
        </p:nvSpPr>
        <p:spPr/>
        <p:txBody>
          <a:bodyPr/>
          <a:lstStyle/>
          <a:p>
            <a:pPr lvl="0"/>
            <a:r>
              <a:rPr lang="en-US" sz="6000" dirty="0"/>
              <a:t>Node implementation.</a:t>
            </a:r>
          </a:p>
          <a:p>
            <a:pPr lvl="0"/>
            <a:r>
              <a:rPr lang="en-US" sz="6000" dirty="0"/>
              <a:t>Node marking implementation.</a:t>
            </a:r>
          </a:p>
          <a:p>
            <a:pPr lvl="0"/>
            <a:r>
              <a:rPr lang="en-US" sz="6000" dirty="0"/>
              <a:t>Linked list implementation.</a:t>
            </a:r>
          </a:p>
          <a:p>
            <a:endParaRPr lang="en-US" dirty="0"/>
          </a:p>
        </p:txBody>
      </p:sp>
    </p:spTree>
    <p:extLst>
      <p:ext uri="{BB962C8B-B14F-4D97-AF65-F5344CB8AC3E}">
        <p14:creationId xmlns:p14="http://schemas.microsoft.com/office/powerpoint/2010/main" val="34288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Node Implementation</a:t>
            </a:r>
          </a:p>
        </p:txBody>
      </p:sp>
      <p:sp>
        <p:nvSpPr>
          <p:cNvPr id="3" name="ตัวแทนเนื้อหา 2"/>
          <p:cNvSpPr>
            <a:spLocks noGrp="1"/>
          </p:cNvSpPr>
          <p:nvPr>
            <p:ph idx="1"/>
          </p:nvPr>
        </p:nvSpPr>
        <p:spPr>
          <a:xfrm>
            <a:off x="838200" y="1143000"/>
            <a:ext cx="10515600" cy="5715000"/>
          </a:xfrm>
        </p:spPr>
        <p:txBody>
          <a:bodyPr>
            <a:normAutofit fontScale="85000" lnSpcReduction="20000"/>
          </a:bodyPr>
          <a:lstStyle/>
          <a:p>
            <a:pPr marL="514350" lvl="0" indent="-514350">
              <a:buFont typeface="+mj-lt"/>
              <a:buAutoNum type="arabicPeriod"/>
            </a:pPr>
            <a:r>
              <a:rPr lang="en-US" b="1" dirty="0"/>
              <a:t> class </a:t>
            </a:r>
            <a:r>
              <a:rPr lang="en-US" b="1" dirty="0" err="1"/>
              <a:t>ListNode</a:t>
            </a:r>
            <a:r>
              <a:rPr lang="en-US" b="1" dirty="0"/>
              <a:t>{ </a:t>
            </a:r>
          </a:p>
          <a:p>
            <a:pPr marL="514350" lvl="0" indent="-514350">
              <a:buFont typeface="+mj-lt"/>
              <a:buAutoNum type="arabicPeriod"/>
            </a:pPr>
            <a:r>
              <a:rPr lang="en-US" b="1" dirty="0"/>
              <a:t>        </a:t>
            </a:r>
            <a:r>
              <a:rPr lang="en-US" b="1" dirty="0" err="1"/>
              <a:t>int</a:t>
            </a:r>
            <a:r>
              <a:rPr lang="en-US" b="1" dirty="0"/>
              <a:t>      data;</a:t>
            </a:r>
          </a:p>
          <a:p>
            <a:pPr marL="514350" lvl="0" indent="-514350">
              <a:buFont typeface="+mj-lt"/>
              <a:buAutoNum type="arabicPeriod"/>
            </a:pPr>
            <a:r>
              <a:rPr lang="en-US" b="1" dirty="0"/>
              <a:t>        </a:t>
            </a:r>
            <a:r>
              <a:rPr lang="en-US" b="1" dirty="0" err="1"/>
              <a:t>ListNode</a:t>
            </a:r>
            <a:r>
              <a:rPr lang="en-US" b="1" dirty="0"/>
              <a:t> </a:t>
            </a:r>
            <a:r>
              <a:rPr lang="en-US" b="1" dirty="0" err="1"/>
              <a:t>nextNode</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 Constructors</a:t>
            </a:r>
          </a:p>
          <a:p>
            <a:pPr marL="514350" lvl="0" indent="-514350">
              <a:buFont typeface="+mj-lt"/>
              <a:buAutoNum type="arabicPeriod"/>
            </a:pPr>
            <a:r>
              <a:rPr lang="en-US" b="1" dirty="0"/>
              <a:t>        </a:t>
            </a:r>
            <a:r>
              <a:rPr lang="en-US" b="1" dirty="0" err="1"/>
              <a:t>ListNode</a:t>
            </a:r>
            <a:r>
              <a:rPr lang="en-US" b="1" dirty="0"/>
              <a:t>(</a:t>
            </a:r>
            <a:r>
              <a:rPr lang="en-US" b="1" dirty="0" err="1"/>
              <a:t>int</a:t>
            </a:r>
            <a:r>
              <a:rPr lang="en-US" b="1" dirty="0"/>
              <a:t> data){</a:t>
            </a:r>
          </a:p>
          <a:p>
            <a:pPr marL="514350" lvl="0" indent="-514350">
              <a:buFont typeface="+mj-lt"/>
              <a:buAutoNum type="arabicPeriod"/>
            </a:pPr>
            <a:r>
              <a:rPr lang="en-US" b="1" dirty="0"/>
              <a:t>            this(data, null);</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a:t>
            </a:r>
            <a:r>
              <a:rPr lang="en-US" b="1" dirty="0" err="1"/>
              <a:t>ListNode</a:t>
            </a:r>
            <a:r>
              <a:rPr lang="en-US" b="1" dirty="0"/>
              <a:t>(</a:t>
            </a:r>
            <a:r>
              <a:rPr lang="en-US" b="1" dirty="0" err="1"/>
              <a:t>int</a:t>
            </a:r>
            <a:r>
              <a:rPr lang="en-US" b="1" dirty="0"/>
              <a:t> data, </a:t>
            </a:r>
            <a:r>
              <a:rPr lang="en-US" b="1" dirty="0" err="1"/>
              <a:t>ListNode</a:t>
            </a:r>
            <a:r>
              <a:rPr lang="en-US" b="1" dirty="0"/>
              <a:t> n){</a:t>
            </a:r>
          </a:p>
          <a:p>
            <a:pPr marL="514350" lvl="0" indent="-514350">
              <a:buFont typeface="+mj-lt"/>
              <a:buAutoNum type="arabicPeriod"/>
            </a:pPr>
            <a:r>
              <a:rPr lang="en-US" b="1" dirty="0"/>
              <a:t>            </a:t>
            </a:r>
            <a:r>
              <a:rPr lang="en-US" b="1" dirty="0" err="1"/>
              <a:t>this.data</a:t>
            </a:r>
            <a:r>
              <a:rPr lang="en-US" b="1" dirty="0"/>
              <a:t> = data;</a:t>
            </a:r>
          </a:p>
          <a:p>
            <a:pPr marL="514350" lvl="0" indent="-514350">
              <a:buFont typeface="+mj-lt"/>
              <a:buAutoNum type="arabicPeriod"/>
            </a:pPr>
            <a:r>
              <a:rPr lang="en-US" b="1" dirty="0"/>
              <a:t>            </a:t>
            </a:r>
            <a:r>
              <a:rPr lang="en-US" b="1" dirty="0" err="1"/>
              <a:t>nextNode</a:t>
            </a:r>
            <a:r>
              <a:rPr lang="en-US" b="1" dirty="0"/>
              <a:t>  = n;</a:t>
            </a:r>
          </a:p>
          <a:p>
            <a:pPr marL="514350" lvl="0" indent="-514350">
              <a:buFont typeface="+mj-lt"/>
              <a:buAutoNum type="arabicPeriod"/>
            </a:pPr>
            <a:r>
              <a:rPr lang="en-US" b="1" dirty="0"/>
              <a:t>        }        </a:t>
            </a:r>
          </a:p>
          <a:p>
            <a:pPr marL="514350" lvl="0" indent="-514350">
              <a:buFont typeface="+mj-lt"/>
              <a:buAutoNum type="arabicPeriod"/>
            </a:pPr>
            <a:r>
              <a:rPr lang="en-US" b="1" dirty="0"/>
              <a:t>  }</a:t>
            </a:r>
          </a:p>
        </p:txBody>
      </p:sp>
    </p:spTree>
    <p:extLst>
      <p:ext uri="{BB962C8B-B14F-4D97-AF65-F5344CB8AC3E}">
        <p14:creationId xmlns:p14="http://schemas.microsoft.com/office/powerpoint/2010/main" val="308232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normAutofit fontScale="90000"/>
          </a:bodyPr>
          <a:lstStyle/>
          <a:p>
            <a:r>
              <a:rPr lang="en-US" dirty="0"/>
              <a:t>Example:</a:t>
            </a:r>
            <a:br>
              <a:rPr lang="en-US" dirty="0"/>
            </a:br>
            <a:br>
              <a:rPr lang="en-US" dirty="0"/>
            </a:br>
            <a:r>
              <a:rPr lang="en-US" dirty="0" err="1"/>
              <a:t>ListNode</a:t>
            </a:r>
            <a:r>
              <a:rPr lang="en-US" dirty="0"/>
              <a:t> a = new </a:t>
            </a:r>
            <a:r>
              <a:rPr lang="en-US" dirty="0" err="1"/>
              <a:t>ListNode</a:t>
            </a:r>
            <a:r>
              <a:rPr lang="en-US" dirty="0"/>
              <a:t>(5);</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435" y="2186030"/>
            <a:ext cx="4932041" cy="2500270"/>
          </a:xfrm>
          <a:prstGeom prst="rect">
            <a:avLst/>
          </a:prstGeom>
        </p:spPr>
      </p:pic>
    </p:spTree>
    <p:extLst>
      <p:ext uri="{BB962C8B-B14F-4D97-AF65-F5344CB8AC3E}">
        <p14:creationId xmlns:p14="http://schemas.microsoft.com/office/powerpoint/2010/main" val="2517867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Node marking</a:t>
            </a:r>
          </a:p>
        </p:txBody>
      </p:sp>
      <p:sp>
        <p:nvSpPr>
          <p:cNvPr id="3" name="ตัวแทนเนื้อหา 2"/>
          <p:cNvSpPr>
            <a:spLocks noGrp="1"/>
          </p:cNvSpPr>
          <p:nvPr>
            <p:ph idx="1"/>
          </p:nvPr>
        </p:nvSpPr>
        <p:spPr>
          <a:xfrm>
            <a:off x="838200" y="1524000"/>
            <a:ext cx="10515600" cy="5162550"/>
          </a:xfrm>
        </p:spPr>
        <p:txBody>
          <a:bodyPr>
            <a:normAutofit/>
          </a:bodyPr>
          <a:lstStyle/>
          <a:p>
            <a:r>
              <a:rPr lang="en-US" b="1" dirty="0"/>
              <a:t>A pointer pointing to a node we are interested in should do the job.</a:t>
            </a:r>
          </a:p>
          <a:p>
            <a:r>
              <a:rPr lang="en-US" b="1" dirty="0"/>
              <a:t>But it is better to find a more common interface for traversing data structures. So that programmers don’t have to remember every different way to traverse each data structure.</a:t>
            </a:r>
          </a:p>
          <a:p>
            <a:r>
              <a:rPr lang="en-US" b="1" dirty="0"/>
              <a:t>Hence, we use an interface called an iterator. It is a marker on one position in a data structure. It has the following operations:</a:t>
            </a:r>
          </a:p>
          <a:p>
            <a:pPr lvl="1"/>
            <a:r>
              <a:rPr lang="en-US" sz="3200" i="1" dirty="0" err="1"/>
              <a:t>hasNext</a:t>
            </a:r>
            <a:r>
              <a:rPr lang="en-US" sz="3200" i="1" dirty="0"/>
              <a:t>(</a:t>
            </a:r>
            <a:r>
              <a:rPr lang="en-US" sz="3200" dirty="0"/>
              <a:t>): checks if there is a next data in our data sequence.</a:t>
            </a:r>
          </a:p>
          <a:p>
            <a:pPr lvl="1"/>
            <a:r>
              <a:rPr lang="en-US" sz="3200" i="1" dirty="0"/>
              <a:t>next():</a:t>
            </a:r>
            <a:r>
              <a:rPr lang="en-US" sz="3200" dirty="0"/>
              <a:t> returns the next data in the sequence. </a:t>
            </a:r>
          </a:p>
          <a:p>
            <a:pPr lvl="1"/>
            <a:r>
              <a:rPr lang="en-US" sz="3200" i="1" dirty="0"/>
              <a:t>set(Type value):</a:t>
            </a:r>
            <a:r>
              <a:rPr lang="en-US" sz="3200" dirty="0"/>
              <a:t> replace the last value returned by </a:t>
            </a:r>
            <a:r>
              <a:rPr lang="en-US" sz="3200" i="1" dirty="0"/>
              <a:t>next()</a:t>
            </a:r>
            <a:r>
              <a:rPr lang="en-US" sz="3200" dirty="0"/>
              <a:t> with </a:t>
            </a:r>
            <a:r>
              <a:rPr lang="en-US" sz="3200" i="1" dirty="0"/>
              <a:t>value</a:t>
            </a:r>
            <a:r>
              <a:rPr lang="en-US" sz="3200" dirty="0"/>
              <a:t>. </a:t>
            </a:r>
          </a:p>
          <a:p>
            <a:endParaRPr lang="en-US" b="1" dirty="0"/>
          </a:p>
          <a:p>
            <a:endParaRPr lang="en-US" b="1" dirty="0"/>
          </a:p>
          <a:p>
            <a:endParaRPr lang="en-US" dirty="0"/>
          </a:p>
        </p:txBody>
      </p:sp>
    </p:spTree>
    <p:extLst>
      <p:ext uri="{BB962C8B-B14F-4D97-AF65-F5344CB8AC3E}">
        <p14:creationId xmlns:p14="http://schemas.microsoft.com/office/powerpoint/2010/main" val="255515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Iterator interface</a:t>
            </a:r>
          </a:p>
        </p:txBody>
      </p:sp>
      <p:sp>
        <p:nvSpPr>
          <p:cNvPr id="3" name="ตัวแทนเนื้อหา 2"/>
          <p:cNvSpPr>
            <a:spLocks noGrp="1"/>
          </p:cNvSpPr>
          <p:nvPr>
            <p:ph idx="1"/>
          </p:nvPr>
        </p:nvSpPr>
        <p:spPr/>
        <p:txBody>
          <a:bodyPr>
            <a:normAutofit/>
          </a:bodyPr>
          <a:lstStyle/>
          <a:p>
            <a:pPr marL="514350" lvl="0" indent="-514350">
              <a:buFont typeface="+mj-lt"/>
              <a:buAutoNum type="arabicPeriod"/>
            </a:pPr>
            <a:r>
              <a:rPr lang="en-US" sz="4400" b="1" dirty="0"/>
              <a:t> public interface Iterator{</a:t>
            </a:r>
          </a:p>
          <a:p>
            <a:pPr marL="514350" lvl="0" indent="-514350">
              <a:buFont typeface="+mj-lt"/>
              <a:buAutoNum type="arabicPeriod"/>
            </a:pPr>
            <a:r>
              <a:rPr lang="en-US" sz="4400" b="1" dirty="0"/>
              <a:t>        public </a:t>
            </a:r>
            <a:r>
              <a:rPr lang="en-US" sz="4400" b="1" dirty="0" err="1"/>
              <a:t>boolean</a:t>
            </a:r>
            <a:r>
              <a:rPr lang="en-US" sz="4400" b="1" dirty="0"/>
              <a:t> </a:t>
            </a:r>
            <a:r>
              <a:rPr lang="en-US" sz="4400" b="1" dirty="0" err="1"/>
              <a:t>hasNext</a:t>
            </a:r>
            <a:r>
              <a:rPr lang="en-US" sz="4400" b="1" dirty="0"/>
              <a:t>();</a:t>
            </a:r>
          </a:p>
          <a:p>
            <a:pPr marL="514350" lvl="0" indent="-514350">
              <a:buFont typeface="+mj-lt"/>
              <a:buAutoNum type="arabicPeriod"/>
            </a:pPr>
            <a:r>
              <a:rPr lang="en-US" sz="4400" b="1" dirty="0"/>
              <a:t>        public </a:t>
            </a:r>
            <a:r>
              <a:rPr lang="en-US" sz="4400" b="1" dirty="0" err="1"/>
              <a:t>int</a:t>
            </a:r>
            <a:r>
              <a:rPr lang="en-US" sz="4400" b="1" dirty="0"/>
              <a:t> next() throws Exception; </a:t>
            </a:r>
          </a:p>
          <a:p>
            <a:pPr marL="514350" lvl="0" indent="-514350">
              <a:buFont typeface="+mj-lt"/>
              <a:buAutoNum type="arabicPeriod"/>
            </a:pPr>
            <a:r>
              <a:rPr lang="en-US" sz="4400" b="1" dirty="0"/>
              <a:t>        public void set(</a:t>
            </a:r>
            <a:r>
              <a:rPr lang="en-US" sz="4400" b="1" dirty="0" err="1"/>
              <a:t>int</a:t>
            </a:r>
            <a:r>
              <a:rPr lang="en-US" sz="4400" b="1" dirty="0"/>
              <a:t> value);</a:t>
            </a:r>
          </a:p>
          <a:p>
            <a:pPr marL="514350" lvl="0" indent="-514350">
              <a:buFont typeface="+mj-lt"/>
              <a:buAutoNum type="arabicPeriod"/>
            </a:pPr>
            <a:r>
              <a:rPr lang="en-US" sz="4400" b="1" dirty="0"/>
              <a:t>  }</a:t>
            </a:r>
          </a:p>
        </p:txBody>
      </p:sp>
    </p:spTree>
    <p:extLst>
      <p:ext uri="{BB962C8B-B14F-4D97-AF65-F5344CB8AC3E}">
        <p14:creationId xmlns:p14="http://schemas.microsoft.com/office/powerpoint/2010/main" val="224315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List iterator implementation</a:t>
            </a:r>
          </a:p>
        </p:txBody>
      </p:sp>
      <p:sp>
        <p:nvSpPr>
          <p:cNvPr id="3" name="ตัวแทนเนื้อหา 2"/>
          <p:cNvSpPr>
            <a:spLocks noGrp="1"/>
          </p:cNvSpPr>
          <p:nvPr>
            <p:ph idx="1"/>
          </p:nvPr>
        </p:nvSpPr>
        <p:spPr>
          <a:xfrm>
            <a:off x="838200" y="1325562"/>
            <a:ext cx="10515600" cy="5227637"/>
          </a:xfrm>
        </p:spPr>
        <p:txBody>
          <a:bodyPr/>
          <a:lstStyle/>
          <a:p>
            <a:pPr marL="514350" lvl="0" indent="-514350">
              <a:buFont typeface="+mj-lt"/>
              <a:buAutoNum type="arabicPeriod"/>
            </a:pPr>
            <a:r>
              <a:rPr lang="en-US" b="1" dirty="0"/>
              <a:t>public class </a:t>
            </a:r>
            <a:r>
              <a:rPr lang="en-US" b="1" dirty="0" err="1"/>
              <a:t>ListIterator</a:t>
            </a:r>
            <a:r>
              <a:rPr lang="en-US" b="1" dirty="0"/>
              <a:t> implements Iterator{</a:t>
            </a:r>
          </a:p>
          <a:p>
            <a:pPr marL="514350" lvl="0" indent="-514350">
              <a:buFont typeface="+mj-lt"/>
              <a:buAutoNum type="arabicPeriod"/>
            </a:pPr>
            <a:r>
              <a:rPr lang="en-US" b="1" dirty="0"/>
              <a:t>      </a:t>
            </a:r>
            <a:r>
              <a:rPr lang="en-US" b="1" dirty="0" err="1"/>
              <a:t>ListNode</a:t>
            </a:r>
            <a:r>
              <a:rPr lang="en-US" b="1" dirty="0"/>
              <a:t> </a:t>
            </a:r>
            <a:r>
              <a:rPr lang="en-US" b="1" dirty="0" err="1"/>
              <a:t>currentNode</a:t>
            </a:r>
            <a:r>
              <a:rPr lang="en-US" b="1" dirty="0"/>
              <a:t>;</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ListIterator</a:t>
            </a:r>
            <a:r>
              <a:rPr lang="en-US" b="1" dirty="0"/>
              <a:t>(</a:t>
            </a:r>
            <a:r>
              <a:rPr lang="en-US" b="1" dirty="0" err="1"/>
              <a:t>ListNode</a:t>
            </a:r>
            <a:r>
              <a:rPr lang="en-US" b="1" dirty="0"/>
              <a:t> n){</a:t>
            </a:r>
          </a:p>
          <a:p>
            <a:pPr marL="514350" lvl="0" indent="-514350">
              <a:buFont typeface="+mj-lt"/>
              <a:buAutoNum type="arabicPeriod"/>
            </a:pPr>
            <a:r>
              <a:rPr lang="en-US" b="1" dirty="0"/>
              <a:t>           </a:t>
            </a:r>
            <a:r>
              <a:rPr lang="en-US" b="1" dirty="0" err="1"/>
              <a:t>currentNode</a:t>
            </a:r>
            <a:r>
              <a:rPr lang="en-US" b="1" dirty="0"/>
              <a:t> = 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boolean</a:t>
            </a:r>
            <a:r>
              <a:rPr lang="en-US" b="1" dirty="0"/>
              <a:t> </a:t>
            </a:r>
            <a:r>
              <a:rPr lang="en-US" b="1" dirty="0" err="1"/>
              <a:t>hasNext</a:t>
            </a:r>
            <a:r>
              <a:rPr lang="en-US" b="1" dirty="0"/>
              <a:t>(){</a:t>
            </a:r>
          </a:p>
          <a:p>
            <a:pPr marL="514350" lvl="0" indent="-514350">
              <a:buFont typeface="+mj-lt"/>
              <a:buAutoNum type="arabicPeriod"/>
            </a:pPr>
            <a:r>
              <a:rPr lang="en-US" b="1" dirty="0"/>
              <a:t>           return </a:t>
            </a:r>
            <a:r>
              <a:rPr lang="en-US" b="1" dirty="0" err="1"/>
              <a:t>currentNode.nextNode</a:t>
            </a:r>
            <a:r>
              <a:rPr lang="en-US" b="1" dirty="0"/>
              <a:t> != null; </a:t>
            </a:r>
          </a:p>
          <a:p>
            <a:pPr marL="514350" indent="-514350">
              <a:buFont typeface="+mj-lt"/>
              <a:buAutoNum type="arabicPeriod"/>
            </a:pPr>
            <a:r>
              <a:rPr lang="en-US" b="1" dirty="0"/>
              <a:t>    }</a:t>
            </a:r>
          </a:p>
        </p:txBody>
      </p:sp>
      <p:sp>
        <p:nvSpPr>
          <p:cNvPr id="4" name="ลูกศรขวา 3"/>
          <p:cNvSpPr/>
          <p:nvPr/>
        </p:nvSpPr>
        <p:spPr>
          <a:xfrm>
            <a:off x="5924550" y="1819275"/>
            <a:ext cx="1409700"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สี่เหลี่ยมผืนผ้ามุมมน 4"/>
          <p:cNvSpPr/>
          <p:nvPr/>
        </p:nvSpPr>
        <p:spPr>
          <a:xfrm>
            <a:off x="7391400" y="1466850"/>
            <a:ext cx="4457700" cy="1276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 node of which data has just been returned by method </a:t>
            </a:r>
            <a:r>
              <a:rPr lang="en-US" sz="2400" b="1" i="1" dirty="0"/>
              <a:t>next</a:t>
            </a:r>
            <a:r>
              <a:rPr lang="en-US" sz="2400" b="1" dirty="0"/>
              <a:t>.</a:t>
            </a:r>
          </a:p>
        </p:txBody>
      </p:sp>
    </p:spTree>
    <p:extLst>
      <p:ext uri="{BB962C8B-B14F-4D97-AF65-F5344CB8AC3E}">
        <p14:creationId xmlns:p14="http://schemas.microsoft.com/office/powerpoint/2010/main" val="3773826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190500"/>
            <a:ext cx="10515600" cy="6667500"/>
          </a:xfrm>
        </p:spPr>
        <p:txBody>
          <a:bodyPr>
            <a:normAutofit/>
          </a:bodyPr>
          <a:lstStyle/>
          <a:p>
            <a:pPr marL="514350" lvl="0" indent="-514350">
              <a:buFont typeface="+mj-lt"/>
              <a:buAutoNum type="arabicPeriod"/>
            </a:pPr>
            <a:r>
              <a:rPr lang="en-US" b="1" dirty="0"/>
              <a:t> public </a:t>
            </a:r>
            <a:r>
              <a:rPr lang="en-US" b="1" dirty="0" err="1"/>
              <a:t>int</a:t>
            </a:r>
            <a:r>
              <a:rPr lang="en-US" b="1" dirty="0"/>
              <a:t> next() throws Exception{</a:t>
            </a:r>
          </a:p>
          <a:p>
            <a:pPr marL="514350" lvl="0" indent="-514350">
              <a:buFont typeface="+mj-lt"/>
              <a:buAutoNum type="arabicPeriod"/>
            </a:pPr>
            <a:r>
              <a:rPr lang="en-US" b="1" dirty="0"/>
              <a:t>           //Throw exception if the next data </a:t>
            </a:r>
          </a:p>
          <a:p>
            <a:pPr marL="514350" lvl="0" indent="-514350">
              <a:buFont typeface="+mj-lt"/>
              <a:buAutoNum type="arabicPeriod"/>
            </a:pPr>
            <a:r>
              <a:rPr lang="en-US" b="1" dirty="0"/>
              <a:t>           // does not exist.</a:t>
            </a:r>
          </a:p>
          <a:p>
            <a:pPr marL="514350" lvl="0" indent="-514350">
              <a:buFont typeface="+mj-lt"/>
              <a:buAutoNum type="arabicPeriod"/>
            </a:pPr>
            <a:r>
              <a:rPr lang="en-US" b="1" dirty="0"/>
              <a:t>           if(!</a:t>
            </a:r>
            <a:r>
              <a:rPr lang="en-US" b="1" dirty="0" err="1"/>
              <a:t>hasNext</a:t>
            </a:r>
            <a:r>
              <a:rPr lang="en-US" b="1" dirty="0"/>
              <a:t>())</a:t>
            </a:r>
          </a:p>
          <a:p>
            <a:pPr marL="514350" lvl="0" indent="-514350">
              <a:buFont typeface="+mj-lt"/>
              <a:buAutoNum type="arabicPeriod"/>
            </a:pPr>
            <a:r>
              <a:rPr lang="en-US" b="1" dirty="0"/>
              <a:t>              throw new </a:t>
            </a:r>
            <a:r>
              <a:rPr lang="en-US" b="1" dirty="0" err="1"/>
              <a:t>NoSuchElementException</a:t>
            </a:r>
            <a:r>
              <a:rPr lang="en-US" b="1" dirty="0"/>
              <a:t>(); </a:t>
            </a:r>
          </a:p>
          <a:p>
            <a:pPr marL="514350" lvl="0" indent="-514350">
              <a:buFont typeface="+mj-lt"/>
              <a:buAutoNum type="arabicPeriod"/>
            </a:pPr>
            <a:r>
              <a:rPr lang="en-US" b="1" dirty="0"/>
              <a:t>           </a:t>
            </a:r>
            <a:r>
              <a:rPr lang="en-US" b="1" dirty="0" err="1"/>
              <a:t>currentNode</a:t>
            </a:r>
            <a:r>
              <a:rPr lang="en-US" b="1" dirty="0"/>
              <a:t> = </a:t>
            </a:r>
            <a:r>
              <a:rPr lang="en-US" b="1" dirty="0" err="1"/>
              <a:t>currentNode.nextNode</a:t>
            </a:r>
            <a:r>
              <a:rPr lang="en-US" b="1" dirty="0"/>
              <a:t>;</a:t>
            </a:r>
          </a:p>
          <a:p>
            <a:pPr marL="514350" lvl="0" indent="-514350">
              <a:buFont typeface="+mj-lt"/>
              <a:buAutoNum type="arabicPeriod"/>
            </a:pPr>
            <a:r>
              <a:rPr lang="en-US" b="1" dirty="0"/>
              <a:t>           return </a:t>
            </a:r>
            <a:r>
              <a:rPr lang="en-US" b="1" dirty="0" err="1"/>
              <a:t>currentNode.data</a:t>
            </a:r>
            <a:r>
              <a:rPr lang="en-US" b="1" dirty="0"/>
              <a:t>;  </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void set(</a:t>
            </a:r>
            <a:r>
              <a:rPr lang="en-US" b="1" dirty="0" err="1"/>
              <a:t>int</a:t>
            </a:r>
            <a:r>
              <a:rPr lang="en-US" b="1" dirty="0"/>
              <a:t> value){</a:t>
            </a:r>
          </a:p>
          <a:p>
            <a:pPr marL="514350" lvl="0" indent="-514350">
              <a:buFont typeface="+mj-lt"/>
              <a:buAutoNum type="arabicPeriod"/>
            </a:pPr>
            <a:r>
              <a:rPr lang="en-US" b="1" dirty="0"/>
              <a:t>           </a:t>
            </a:r>
            <a:r>
              <a:rPr lang="en-US" b="1" dirty="0" err="1"/>
              <a:t>currentNode.data</a:t>
            </a:r>
            <a:r>
              <a:rPr lang="en-US" b="1" dirty="0"/>
              <a:t> = value;</a:t>
            </a:r>
          </a:p>
          <a:p>
            <a:pPr marL="514350" lvl="0" indent="-514350">
              <a:buFont typeface="+mj-lt"/>
              <a:buAutoNum type="arabicPeriod"/>
            </a:pPr>
            <a:r>
              <a:rPr lang="en-US" b="1" dirty="0"/>
              <a:t>    }        </a:t>
            </a:r>
          </a:p>
          <a:p>
            <a:pPr marL="514350" lvl="0" indent="-514350">
              <a:buFont typeface="+mj-lt"/>
              <a:buAutoNum type="arabicPeriod"/>
            </a:pPr>
            <a:r>
              <a:rPr lang="en-US" b="1" dirty="0"/>
              <a:t>  }</a:t>
            </a:r>
          </a:p>
        </p:txBody>
      </p:sp>
    </p:spTree>
    <p:extLst>
      <p:ext uri="{BB962C8B-B14F-4D97-AF65-F5344CB8AC3E}">
        <p14:creationId xmlns:p14="http://schemas.microsoft.com/office/powerpoint/2010/main" val="359691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Implementing a List with Array</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class </a:t>
            </a:r>
            <a:r>
              <a:rPr lang="en-US" b="1" dirty="0" err="1"/>
              <a:t>ListFromArray</a:t>
            </a:r>
            <a:r>
              <a:rPr lang="en-US" b="1" dirty="0"/>
              <a:t> {</a:t>
            </a:r>
          </a:p>
          <a:p>
            <a:pPr marL="514350" lvl="0" indent="-514350">
              <a:buFont typeface="+mj-lt"/>
              <a:buAutoNum type="arabicPeriod"/>
            </a:pPr>
            <a:r>
              <a:rPr lang="en-US" b="1" dirty="0"/>
              <a:t>   </a:t>
            </a:r>
            <a:r>
              <a:rPr lang="en-US" b="1" dirty="0" err="1"/>
              <a:t>int</a:t>
            </a:r>
            <a:r>
              <a:rPr lang="en-US" b="1" dirty="0"/>
              <a:t>[] </a:t>
            </a:r>
            <a:r>
              <a:rPr lang="en-US" b="1" dirty="0" err="1"/>
              <a:t>theArray</a:t>
            </a:r>
            <a:r>
              <a:rPr lang="en-US" b="1" dirty="0"/>
              <a:t>;</a:t>
            </a:r>
          </a:p>
          <a:p>
            <a:pPr marL="514350" lvl="0" indent="-514350">
              <a:buFont typeface="+mj-lt"/>
              <a:buAutoNum type="arabicPeriod"/>
            </a:pPr>
            <a:r>
              <a:rPr lang="en-US" b="1" dirty="0"/>
              <a:t>   static final </a:t>
            </a:r>
            <a:r>
              <a:rPr lang="en-US" b="1" dirty="0" err="1"/>
              <a:t>int</a:t>
            </a:r>
            <a:r>
              <a:rPr lang="en-US" b="1" dirty="0"/>
              <a:t> </a:t>
            </a:r>
            <a:r>
              <a:rPr lang="en-US" b="1" i="1" dirty="0"/>
              <a:t>NUMBERSLOTS</a:t>
            </a:r>
            <a:r>
              <a:rPr lang="en-US" b="1" dirty="0"/>
              <a:t> = 5;</a:t>
            </a:r>
          </a:p>
          <a:p>
            <a:pPr marL="514350" indent="-514350">
              <a:buFont typeface="+mj-lt"/>
              <a:buAutoNum type="arabicPeriod"/>
            </a:pPr>
            <a:r>
              <a:rPr lang="en-US" b="1" dirty="0"/>
              <a:t> </a:t>
            </a:r>
          </a:p>
          <a:p>
            <a:pPr marL="514350" lvl="0" indent="-514350">
              <a:buFont typeface="+mj-lt"/>
              <a:buAutoNum type="arabicPeriod"/>
            </a:pPr>
            <a:r>
              <a:rPr lang="en-US" b="1" dirty="0"/>
              <a:t>   public </a:t>
            </a:r>
            <a:r>
              <a:rPr lang="en-US" b="1" dirty="0" err="1"/>
              <a:t>ListFromArray</a:t>
            </a:r>
            <a:r>
              <a:rPr lang="en-US" b="1" dirty="0"/>
              <a:t>() {</a:t>
            </a:r>
          </a:p>
          <a:p>
            <a:pPr marL="514350" lvl="0" indent="-514350">
              <a:buFont typeface="+mj-lt"/>
              <a:buAutoNum type="arabicPeriod"/>
            </a:pPr>
            <a:r>
              <a:rPr lang="en-US" b="1" dirty="0"/>
              <a:t>       </a:t>
            </a:r>
            <a:r>
              <a:rPr lang="en-US" b="1" dirty="0" err="1"/>
              <a:t>theArray</a:t>
            </a:r>
            <a:r>
              <a:rPr lang="en-US" b="1" dirty="0"/>
              <a:t> = new </a:t>
            </a:r>
            <a:r>
              <a:rPr lang="en-US" b="1" dirty="0" err="1"/>
              <a:t>int</a:t>
            </a:r>
            <a:r>
              <a:rPr lang="en-US" b="1" dirty="0"/>
              <a:t>[</a:t>
            </a:r>
            <a:r>
              <a:rPr lang="en-US" b="1" i="1" dirty="0"/>
              <a:t>NUMBERSLOTS</a:t>
            </a:r>
            <a:r>
              <a:rPr lang="en-US" b="1" dirty="0"/>
              <a:t>];</a:t>
            </a:r>
          </a:p>
          <a:p>
            <a:pPr marL="514350" lvl="0" indent="-514350">
              <a:buFont typeface="+mj-lt"/>
              <a:buAutoNum type="arabicPeriod"/>
            </a:pPr>
            <a:r>
              <a:rPr lang="en-US" b="1" dirty="0"/>
              <a:t>   }</a:t>
            </a:r>
          </a:p>
          <a:p>
            <a:pPr marL="0" indent="0">
              <a:buNone/>
            </a:pPr>
            <a:endParaRPr lang="en-US" dirty="0"/>
          </a:p>
        </p:txBody>
      </p:sp>
    </p:spTree>
    <p:extLst>
      <p:ext uri="{BB962C8B-B14F-4D97-AF65-F5344CB8AC3E}">
        <p14:creationId xmlns:p14="http://schemas.microsoft.com/office/powerpoint/2010/main" val="4150278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iterator creation</a:t>
            </a:r>
          </a:p>
        </p:txBody>
      </p:sp>
      <p:sp>
        <p:nvSpPr>
          <p:cNvPr id="3" name="ตัวแทนเนื้อหา 2"/>
          <p:cNvSpPr>
            <a:spLocks noGrp="1"/>
          </p:cNvSpPr>
          <p:nvPr>
            <p:ph idx="1"/>
          </p:nvPr>
        </p:nvSpPr>
        <p:spPr>
          <a:xfrm>
            <a:off x="838200" y="1690688"/>
            <a:ext cx="10515600" cy="917575"/>
          </a:xfrm>
        </p:spPr>
        <p:txBody>
          <a:bodyPr/>
          <a:lstStyle/>
          <a:p>
            <a:pPr marL="0" indent="0">
              <a:buNone/>
            </a:pPr>
            <a:r>
              <a:rPr lang="en-US" sz="4400" dirty="0" err="1"/>
              <a:t>ListIterator</a:t>
            </a:r>
            <a:r>
              <a:rPr lang="en-US" sz="4400" dirty="0"/>
              <a:t> </a:t>
            </a:r>
            <a:r>
              <a:rPr lang="en-US" sz="4400" dirty="0" err="1"/>
              <a:t>itr</a:t>
            </a:r>
            <a:r>
              <a:rPr lang="en-US" sz="4400" dirty="0"/>
              <a:t> = new </a:t>
            </a:r>
            <a:r>
              <a:rPr lang="en-US" sz="4400" dirty="0" err="1"/>
              <a:t>ListIterator</a:t>
            </a:r>
            <a:r>
              <a:rPr lang="en-US" sz="4400" dirty="0"/>
              <a:t>(header);</a:t>
            </a:r>
          </a:p>
          <a:p>
            <a:pPr marL="0" indent="0">
              <a:buNone/>
            </a:pPr>
            <a:endParaRPr lang="en-US" dirty="0"/>
          </a:p>
        </p:txBody>
      </p:sp>
      <p:pic>
        <p:nvPicPr>
          <p:cNvPr id="5" name="รูปภาพ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16251"/>
            <a:ext cx="11084316" cy="3034254"/>
          </a:xfrm>
          <a:prstGeom prst="rect">
            <a:avLst/>
          </a:prstGeom>
        </p:spPr>
      </p:pic>
    </p:spTree>
    <p:extLst>
      <p:ext uri="{BB962C8B-B14F-4D97-AF65-F5344CB8AC3E}">
        <p14:creationId xmlns:p14="http://schemas.microsoft.com/office/powerpoint/2010/main" val="806347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err="1"/>
              <a:t>HasNext</a:t>
            </a:r>
            <a:r>
              <a:rPr lang="en-US" dirty="0"/>
              <a:t> example:</a:t>
            </a:r>
          </a:p>
        </p:txBody>
      </p:sp>
      <p:sp>
        <p:nvSpPr>
          <p:cNvPr id="9" name="สี่เหลี่ยมผืนผ้ามุมมน 8"/>
          <p:cNvSpPr/>
          <p:nvPr/>
        </p:nvSpPr>
        <p:spPr>
          <a:xfrm>
            <a:off x="9010650" y="2438400"/>
            <a:ext cx="272415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Returns true</a:t>
            </a:r>
          </a:p>
        </p:txBody>
      </p:sp>
      <p:sp>
        <p:nvSpPr>
          <p:cNvPr id="10" name="สี่เหลี่ยมผืนผ้ามุมมน 9"/>
          <p:cNvSpPr/>
          <p:nvPr/>
        </p:nvSpPr>
        <p:spPr>
          <a:xfrm>
            <a:off x="9010650" y="5086350"/>
            <a:ext cx="2724150" cy="120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Returns false</a:t>
            </a:r>
          </a:p>
        </p:txBody>
      </p:sp>
      <p:sp>
        <p:nvSpPr>
          <p:cNvPr id="11" name="ลูกศรขวา 10"/>
          <p:cNvSpPr/>
          <p:nvPr/>
        </p:nvSpPr>
        <p:spPr>
          <a:xfrm rot="18428512">
            <a:off x="2419352" y="3519598"/>
            <a:ext cx="685800" cy="53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ลูกศรขวา 12"/>
          <p:cNvSpPr/>
          <p:nvPr/>
        </p:nvSpPr>
        <p:spPr>
          <a:xfrm rot="18428512">
            <a:off x="7683914" y="6002203"/>
            <a:ext cx="685800" cy="53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รูปภาพ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69678"/>
            <a:ext cx="8417312" cy="2304180"/>
          </a:xfrm>
          <a:prstGeom prst="rect">
            <a:avLst/>
          </a:prstGeom>
        </p:spPr>
      </p:pic>
      <p:pic>
        <p:nvPicPr>
          <p:cNvPr id="6" name="รูปภาพ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182" y="3972085"/>
            <a:ext cx="8101750" cy="2299145"/>
          </a:xfrm>
          <a:prstGeom prst="rect">
            <a:avLst/>
          </a:prstGeom>
        </p:spPr>
      </p:pic>
    </p:spTree>
    <p:extLst>
      <p:ext uri="{BB962C8B-B14F-4D97-AF65-F5344CB8AC3E}">
        <p14:creationId xmlns:p14="http://schemas.microsoft.com/office/powerpoint/2010/main" val="1262613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1325563"/>
          </a:xfrm>
        </p:spPr>
        <p:txBody>
          <a:bodyPr/>
          <a:lstStyle/>
          <a:p>
            <a:r>
              <a:rPr lang="en-US" dirty="0"/>
              <a:t>Next</a:t>
            </a:r>
            <a:br>
              <a:rPr lang="en-US" dirty="0"/>
            </a:br>
            <a:endParaRPr lang="en-US" dirty="0"/>
          </a:p>
        </p:txBody>
      </p:sp>
      <p:pic>
        <p:nvPicPr>
          <p:cNvPr id="3" name="รูปภาพ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063" y="662781"/>
            <a:ext cx="8997823" cy="5738019"/>
          </a:xfrm>
          <a:prstGeom prst="rect">
            <a:avLst/>
          </a:prstGeom>
        </p:spPr>
      </p:pic>
    </p:spTree>
    <p:extLst>
      <p:ext uri="{BB962C8B-B14F-4D97-AF65-F5344CB8AC3E}">
        <p14:creationId xmlns:p14="http://schemas.microsoft.com/office/powerpoint/2010/main" val="1103704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Linked list implementation</a:t>
            </a:r>
          </a:p>
        </p:txBody>
      </p:sp>
      <p:sp>
        <p:nvSpPr>
          <p:cNvPr id="3" name="ตัวแทนเนื้อหา 2"/>
          <p:cNvSpPr>
            <a:spLocks noGrp="1"/>
          </p:cNvSpPr>
          <p:nvPr>
            <p:ph idx="1"/>
          </p:nvPr>
        </p:nvSpPr>
        <p:spPr/>
        <p:txBody>
          <a:bodyPr/>
          <a:lstStyle/>
          <a:p>
            <a:pPr marL="514350" lvl="0" indent="-514350">
              <a:buFont typeface="+mj-lt"/>
              <a:buAutoNum type="arabicPeriod"/>
            </a:pPr>
            <a:r>
              <a:rPr lang="en-US" b="1" dirty="0"/>
              <a:t>public class </a:t>
            </a:r>
            <a:r>
              <a:rPr lang="en-US" b="1" dirty="0" err="1"/>
              <a:t>LinkedList</a:t>
            </a:r>
            <a:r>
              <a:rPr lang="en-US" b="1" dirty="0"/>
              <a:t> {</a:t>
            </a:r>
          </a:p>
          <a:p>
            <a:pPr marL="514350" lvl="0" indent="-514350">
              <a:buFont typeface="+mj-lt"/>
              <a:buAutoNum type="arabicPeriod"/>
            </a:pPr>
            <a:r>
              <a:rPr lang="en-US" b="1" dirty="0"/>
              <a:t>   </a:t>
            </a:r>
            <a:r>
              <a:rPr lang="en-US" b="1" dirty="0" err="1"/>
              <a:t>ListNode</a:t>
            </a:r>
            <a:r>
              <a:rPr lang="en-US" b="1" dirty="0"/>
              <a:t> header;</a:t>
            </a:r>
          </a:p>
          <a:p>
            <a:pPr marL="514350" lvl="0" indent="-514350">
              <a:buFont typeface="+mj-lt"/>
              <a:buAutoNum type="arabicPeriod"/>
            </a:pPr>
            <a:r>
              <a:rPr lang="en-US" b="1" dirty="0"/>
              <a:t>   static </a:t>
            </a:r>
            <a:r>
              <a:rPr lang="en-US" b="1" dirty="0" err="1"/>
              <a:t>int</a:t>
            </a:r>
            <a:r>
              <a:rPr lang="en-US" b="1" dirty="0"/>
              <a:t> HEADER_MARKER = -9999999;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LinkedList</a:t>
            </a:r>
            <a:r>
              <a:rPr lang="en-US" b="1" dirty="0"/>
              <a:t>() {</a:t>
            </a:r>
          </a:p>
          <a:p>
            <a:pPr marL="514350" lvl="0" indent="-514350">
              <a:buFont typeface="+mj-lt"/>
              <a:buAutoNum type="arabicPeriod"/>
            </a:pPr>
            <a:r>
              <a:rPr lang="en-US" b="1" dirty="0"/>
              <a:t>       header = new </a:t>
            </a:r>
            <a:r>
              <a:rPr lang="en-US" b="1" dirty="0" err="1"/>
              <a:t>ListNode</a:t>
            </a:r>
            <a:r>
              <a:rPr lang="en-US" b="1" dirty="0"/>
              <a:t>(HEADER_MARKER);</a:t>
            </a:r>
          </a:p>
          <a:p>
            <a:pPr marL="514350" lvl="0" indent="-514350">
              <a:buFont typeface="+mj-lt"/>
              <a:buAutoNum type="arabicPeriod"/>
            </a:pPr>
            <a:r>
              <a:rPr lang="en-US" b="1" dirty="0"/>
              <a:t>   }</a:t>
            </a:r>
          </a:p>
          <a:p>
            <a:endParaRPr lang="en-US" dirty="0"/>
          </a:p>
        </p:txBody>
      </p:sp>
    </p:spTree>
    <p:extLst>
      <p:ext uri="{BB962C8B-B14F-4D97-AF65-F5344CB8AC3E}">
        <p14:creationId xmlns:p14="http://schemas.microsoft.com/office/powerpoint/2010/main" val="148817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1181100"/>
            <a:ext cx="10515600" cy="5372100"/>
          </a:xfrm>
        </p:spPr>
        <p:txBody>
          <a:bodyPr>
            <a:normAutofit lnSpcReduction="10000"/>
          </a:bodyPr>
          <a:lstStyle/>
          <a:p>
            <a:pPr marL="514350" lvl="0" indent="-514350">
              <a:buFont typeface="+mj-lt"/>
              <a:buAutoNum type="arabicPeriod"/>
            </a:pPr>
            <a:r>
              <a:rPr lang="en-US" b="1" dirty="0"/>
              <a:t> public </a:t>
            </a:r>
            <a:r>
              <a:rPr lang="en-US" b="1" dirty="0" err="1"/>
              <a:t>int</a:t>
            </a:r>
            <a:r>
              <a:rPr lang="en-US" b="1" dirty="0"/>
              <a:t> find(</a:t>
            </a:r>
            <a:r>
              <a:rPr lang="en-US" b="1" dirty="0" err="1"/>
              <a:t>int</a:t>
            </a:r>
            <a:r>
              <a:rPr lang="en-US" b="1" dirty="0"/>
              <a:t> value) throws Exception{</a:t>
            </a:r>
          </a:p>
          <a:p>
            <a:pPr marL="514350" lvl="0" indent="-514350">
              <a:buFont typeface="+mj-lt"/>
              <a:buAutoNum type="arabicPeriod"/>
            </a:pPr>
            <a:r>
              <a:rPr lang="en-US" b="1" dirty="0"/>
              <a:t>     Iterator </a:t>
            </a:r>
            <a:r>
              <a:rPr lang="en-US" b="1" dirty="0" err="1"/>
              <a:t>itr</a:t>
            </a:r>
            <a:r>
              <a:rPr lang="en-US" b="1" dirty="0"/>
              <a:t> = new </a:t>
            </a:r>
            <a:r>
              <a:rPr lang="en-US" b="1" dirty="0" err="1"/>
              <a:t>ListIterator</a:t>
            </a:r>
            <a:r>
              <a:rPr lang="en-US" b="1" dirty="0"/>
              <a:t>(header);</a:t>
            </a:r>
          </a:p>
          <a:p>
            <a:pPr marL="514350" lvl="0" indent="-514350">
              <a:buFont typeface="+mj-lt"/>
              <a:buAutoNum type="arabicPeriod"/>
            </a:pPr>
            <a:r>
              <a:rPr lang="en-US" b="1" dirty="0"/>
              <a:t>     </a:t>
            </a:r>
            <a:r>
              <a:rPr lang="en-US" b="1" dirty="0" err="1"/>
              <a:t>int</a:t>
            </a:r>
            <a:r>
              <a:rPr lang="en-US" b="1" dirty="0"/>
              <a:t> index = -1;</a:t>
            </a:r>
          </a:p>
          <a:p>
            <a:pPr marL="514350" lvl="0" indent="-514350">
              <a:buFont typeface="+mj-lt"/>
              <a:buAutoNum type="arabicPeriod"/>
            </a:pPr>
            <a:r>
              <a:rPr lang="en-US" b="1" dirty="0"/>
              <a:t>     while(</a:t>
            </a:r>
            <a:r>
              <a:rPr lang="en-US" b="1" dirty="0" err="1"/>
              <a:t>itr.hasNext</a:t>
            </a:r>
            <a:r>
              <a:rPr lang="en-US" b="1" dirty="0"/>
              <a:t>()){ </a:t>
            </a:r>
          </a:p>
          <a:p>
            <a:pPr marL="514350" lvl="0" indent="-514350">
              <a:buFont typeface="+mj-lt"/>
              <a:buAutoNum type="arabicPeriod"/>
            </a:pPr>
            <a:r>
              <a:rPr lang="en-US" b="1" dirty="0"/>
              <a:t>         </a:t>
            </a:r>
            <a:r>
              <a:rPr lang="en-US" b="1" dirty="0" err="1"/>
              <a:t>int</a:t>
            </a:r>
            <a:r>
              <a:rPr lang="en-US" b="1" dirty="0"/>
              <a:t> v = </a:t>
            </a:r>
            <a:r>
              <a:rPr lang="en-US" b="1" dirty="0" err="1"/>
              <a:t>itr.next</a:t>
            </a:r>
            <a:r>
              <a:rPr lang="en-US" b="1" dirty="0"/>
              <a:t>();</a:t>
            </a:r>
          </a:p>
          <a:p>
            <a:pPr marL="514350" lvl="0" indent="-514350">
              <a:buFont typeface="+mj-lt"/>
              <a:buAutoNum type="arabicPeriod"/>
            </a:pPr>
            <a:r>
              <a:rPr lang="en-US" b="1" dirty="0"/>
              <a:t>         index++;    </a:t>
            </a:r>
          </a:p>
          <a:p>
            <a:pPr marL="514350" lvl="0" indent="-514350">
              <a:buFont typeface="+mj-lt"/>
              <a:buAutoNum type="arabicPeriod"/>
            </a:pPr>
            <a:r>
              <a:rPr lang="en-US" b="1" dirty="0"/>
              <a:t>         if(v == value) </a:t>
            </a:r>
          </a:p>
          <a:p>
            <a:pPr marL="514350" lvl="0" indent="-514350">
              <a:buFont typeface="+mj-lt"/>
              <a:buAutoNum type="arabicPeriod"/>
            </a:pPr>
            <a:r>
              <a:rPr lang="en-US" b="1" dirty="0"/>
              <a:t>             return index; //return the position of value.</a:t>
            </a:r>
          </a:p>
          <a:p>
            <a:pPr marL="514350" lvl="0" indent="-514350">
              <a:buFont typeface="+mj-lt"/>
              <a:buAutoNum type="arabicPeriod"/>
            </a:pPr>
            <a:r>
              <a:rPr lang="en-US" b="1" dirty="0"/>
              <a:t>     }  </a:t>
            </a:r>
          </a:p>
          <a:p>
            <a:pPr marL="514350" lvl="0" indent="-514350">
              <a:buFont typeface="+mj-lt"/>
              <a:buAutoNum type="arabicPeriod"/>
            </a:pPr>
            <a:r>
              <a:rPr lang="en-US" b="1" dirty="0"/>
              <a:t>     return -1; //return -1 if the value is not in the list.</a:t>
            </a:r>
          </a:p>
          <a:p>
            <a:pPr marL="514350" lvl="0" indent="-514350">
              <a:buFont typeface="+mj-lt"/>
              <a:buAutoNum type="arabicPeriod"/>
            </a:pPr>
            <a:r>
              <a:rPr lang="en-US" b="1" dirty="0"/>
              <a:t>  }</a:t>
            </a:r>
          </a:p>
        </p:txBody>
      </p:sp>
      <p:sp>
        <p:nvSpPr>
          <p:cNvPr id="4" name="ชื่อเรื่อง 1"/>
          <p:cNvSpPr>
            <a:spLocks noGrp="1"/>
          </p:cNvSpPr>
          <p:nvPr>
            <p:ph type="title"/>
          </p:nvPr>
        </p:nvSpPr>
        <p:spPr>
          <a:xfrm>
            <a:off x="838200" y="0"/>
            <a:ext cx="10515600" cy="1325563"/>
          </a:xfrm>
        </p:spPr>
        <p:txBody>
          <a:bodyPr/>
          <a:lstStyle/>
          <a:p>
            <a:r>
              <a:rPr lang="en-US" dirty="0"/>
              <a:t>find</a:t>
            </a:r>
          </a:p>
        </p:txBody>
      </p:sp>
      <p:sp>
        <p:nvSpPr>
          <p:cNvPr id="5" name="ลูกศรขวา 4"/>
          <p:cNvSpPr/>
          <p:nvPr/>
        </p:nvSpPr>
        <p:spPr>
          <a:xfrm>
            <a:off x="4972050" y="2506663"/>
            <a:ext cx="2286000" cy="503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ลูกศรขวา 5"/>
          <p:cNvSpPr/>
          <p:nvPr/>
        </p:nvSpPr>
        <p:spPr>
          <a:xfrm rot="20524128">
            <a:off x="4018370" y="3316465"/>
            <a:ext cx="3540825" cy="4076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สี่เหลี่ยมผืนผ้ามุมมน 6"/>
          <p:cNvSpPr/>
          <p:nvPr/>
        </p:nvSpPr>
        <p:spPr>
          <a:xfrm>
            <a:off x="7677150" y="2286000"/>
            <a:ext cx="4191000" cy="112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The method ends immediately if the linked list is empty or if the value is found.</a:t>
            </a:r>
          </a:p>
        </p:txBody>
      </p:sp>
      <mc:AlternateContent xmlns:mc="http://schemas.openxmlformats.org/markup-compatibility/2006" xmlns:a14="http://schemas.microsoft.com/office/drawing/2010/main">
        <mc:Choice Requires="a14">
          <p:sp>
            <p:nvSpPr>
              <p:cNvPr id="8" name="สี่เหลี่ยมผืนผ้ามุมมน 7"/>
              <p:cNvSpPr/>
              <p:nvPr/>
            </p:nvSpPr>
            <p:spPr>
              <a:xfrm>
                <a:off x="9610725" y="3678247"/>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𝑶</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8" name="สี่เหลี่ยมผืนผ้ามุมมน 7"/>
              <p:cNvSpPr>
                <a:spLocks noRot="1" noChangeAspect="1" noMove="1" noResize="1" noEditPoints="1" noAdjustHandles="1" noChangeArrowheads="1" noChangeShapeType="1" noTextEdit="1"/>
              </p:cNvSpPr>
              <p:nvPr/>
            </p:nvSpPr>
            <p:spPr>
              <a:xfrm>
                <a:off x="9610725" y="3678247"/>
                <a:ext cx="2000250" cy="1162050"/>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680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ลูกศรลง 7"/>
          <p:cNvSpPr/>
          <p:nvPr/>
        </p:nvSpPr>
        <p:spPr>
          <a:xfrm>
            <a:off x="2880668" y="2102360"/>
            <a:ext cx="781050" cy="717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ลูกศรลง 8"/>
          <p:cNvSpPr/>
          <p:nvPr/>
        </p:nvSpPr>
        <p:spPr>
          <a:xfrm>
            <a:off x="2796169" y="4251043"/>
            <a:ext cx="781050" cy="7176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รูปภาพ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4" y="33267"/>
            <a:ext cx="7185349" cy="2241583"/>
          </a:xfrm>
          <a:prstGeom prst="rect">
            <a:avLst/>
          </a:prstGeom>
        </p:spPr>
      </p:pic>
      <p:pic>
        <p:nvPicPr>
          <p:cNvPr id="3" name="รูปภาพ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55" y="2181950"/>
            <a:ext cx="7354348" cy="2314966"/>
          </a:xfrm>
          <a:prstGeom prst="rect">
            <a:avLst/>
          </a:prstGeom>
        </p:spPr>
      </p:pic>
      <p:pic>
        <p:nvPicPr>
          <p:cNvPr id="4" name="รูปภาพ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 y="4609861"/>
            <a:ext cx="7185349" cy="2128829"/>
          </a:xfrm>
          <a:prstGeom prst="rect">
            <a:avLst/>
          </a:prstGeom>
        </p:spPr>
      </p:pic>
    </p:spTree>
    <p:extLst>
      <p:ext uri="{BB962C8B-B14F-4D97-AF65-F5344CB8AC3E}">
        <p14:creationId xmlns:p14="http://schemas.microsoft.com/office/powerpoint/2010/main" val="34667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758825"/>
          </a:xfrm>
        </p:spPr>
        <p:txBody>
          <a:bodyPr/>
          <a:lstStyle/>
          <a:p>
            <a:r>
              <a:rPr lang="en-US" dirty="0" err="1"/>
              <a:t>findKth</a:t>
            </a:r>
            <a:endParaRPr lang="en-US" dirty="0"/>
          </a:p>
        </p:txBody>
      </p:sp>
      <p:sp>
        <p:nvSpPr>
          <p:cNvPr id="3" name="ตัวแทนเนื้อหา 2"/>
          <p:cNvSpPr>
            <a:spLocks noGrp="1"/>
          </p:cNvSpPr>
          <p:nvPr>
            <p:ph idx="1"/>
          </p:nvPr>
        </p:nvSpPr>
        <p:spPr>
          <a:xfrm>
            <a:off x="838200" y="758825"/>
            <a:ext cx="10953750" cy="5965825"/>
          </a:xfrm>
        </p:spPr>
        <p:txBody>
          <a:bodyPr>
            <a:normAutofit fontScale="85000" lnSpcReduction="20000"/>
          </a:bodyPr>
          <a:lstStyle/>
          <a:p>
            <a:pPr marL="514350" lvl="0" indent="-514350">
              <a:buFont typeface="+mj-lt"/>
              <a:buAutoNum type="arabicPeriod"/>
            </a:pPr>
            <a:r>
              <a:rPr lang="en-US" b="1" dirty="0"/>
              <a:t> public </a:t>
            </a:r>
            <a:r>
              <a:rPr lang="en-US" b="1" dirty="0" err="1"/>
              <a:t>int</a:t>
            </a:r>
            <a:r>
              <a:rPr lang="en-US" b="1" dirty="0"/>
              <a:t> </a:t>
            </a:r>
            <a:r>
              <a:rPr lang="en-US" b="1" dirty="0" err="1"/>
              <a:t>findKth</a:t>
            </a:r>
            <a:r>
              <a:rPr lang="en-US" b="1" dirty="0"/>
              <a:t>(</a:t>
            </a:r>
            <a:r>
              <a:rPr lang="en-US" b="1" dirty="0" err="1"/>
              <a:t>int</a:t>
            </a:r>
            <a:r>
              <a:rPr lang="en-US" b="1" dirty="0"/>
              <a:t> </a:t>
            </a:r>
            <a:r>
              <a:rPr lang="en-US" b="1" dirty="0" err="1"/>
              <a:t>kthPosition</a:t>
            </a:r>
            <a:r>
              <a:rPr lang="en-US" b="1" dirty="0"/>
              <a:t>) throws Exception{</a:t>
            </a:r>
          </a:p>
          <a:p>
            <a:pPr marL="514350" lvl="0" indent="-514350">
              <a:buFont typeface="+mj-lt"/>
              <a:buAutoNum type="arabicPeriod"/>
            </a:pPr>
            <a:r>
              <a:rPr lang="en-US" b="1" dirty="0"/>
              <a:t>     if (</a:t>
            </a:r>
            <a:r>
              <a:rPr lang="en-US" b="1" dirty="0" err="1"/>
              <a:t>kthPosition</a:t>
            </a:r>
            <a:r>
              <a:rPr lang="en-US" b="1" dirty="0"/>
              <a:t> &lt; 0)</a:t>
            </a:r>
          </a:p>
          <a:p>
            <a:pPr marL="514350" lvl="0" indent="-514350">
              <a:buFont typeface="+mj-lt"/>
              <a:buAutoNum type="arabicPeriod"/>
            </a:pPr>
            <a:r>
              <a:rPr lang="en-US" b="1" dirty="0"/>
              <a:t>         throw new Exception();// exit the method if the position is</a:t>
            </a:r>
          </a:p>
          <a:p>
            <a:pPr marL="514350" lvl="0" indent="-514350">
              <a:buFont typeface="+mj-lt"/>
              <a:buAutoNum type="arabicPeriod"/>
            </a:pPr>
            <a:r>
              <a:rPr lang="en-US" b="1" dirty="0"/>
              <a:t>                   // less than the first possible </a:t>
            </a:r>
          </a:p>
          <a:p>
            <a:pPr marL="514350" lvl="0" indent="-514350">
              <a:buFont typeface="+mj-lt"/>
              <a:buAutoNum type="arabicPeriod"/>
            </a:pPr>
            <a:r>
              <a:rPr lang="en-US" b="1" dirty="0"/>
              <a:t>                   // position, throwing exception in the process.</a:t>
            </a:r>
          </a:p>
          <a:p>
            <a:pPr marL="514350" lvl="0" indent="-514350">
              <a:buFont typeface="+mj-lt"/>
              <a:buAutoNum type="arabicPeriod"/>
            </a:pPr>
            <a:r>
              <a:rPr lang="en-US" b="1" dirty="0"/>
              <a:t>     Iterator </a:t>
            </a:r>
            <a:r>
              <a:rPr lang="en-US" b="1" dirty="0" err="1"/>
              <a:t>itr</a:t>
            </a:r>
            <a:r>
              <a:rPr lang="en-US" b="1" dirty="0"/>
              <a:t> = new </a:t>
            </a:r>
            <a:r>
              <a:rPr lang="en-US" b="1" dirty="0" err="1"/>
              <a:t>ListIterator</a:t>
            </a:r>
            <a:r>
              <a:rPr lang="en-US" b="1" dirty="0"/>
              <a:t>(header);</a:t>
            </a:r>
          </a:p>
          <a:p>
            <a:pPr marL="514350" lvl="0" indent="-514350">
              <a:buFont typeface="+mj-lt"/>
              <a:buAutoNum type="arabicPeriod"/>
            </a:pPr>
            <a:r>
              <a:rPr lang="en-US" b="1" dirty="0"/>
              <a:t>     </a:t>
            </a:r>
            <a:r>
              <a:rPr lang="en-US" b="1" dirty="0" err="1"/>
              <a:t>int</a:t>
            </a:r>
            <a:r>
              <a:rPr lang="en-US" b="1" dirty="0"/>
              <a:t> index = -1;</a:t>
            </a:r>
          </a:p>
          <a:p>
            <a:pPr marL="514350" lvl="0" indent="-514350">
              <a:buFont typeface="+mj-lt"/>
              <a:buAutoNum type="arabicPeriod"/>
            </a:pPr>
            <a:r>
              <a:rPr lang="en-US" b="1" dirty="0"/>
              <a:t>     while(</a:t>
            </a:r>
            <a:r>
              <a:rPr lang="en-US" b="1" dirty="0" err="1"/>
              <a:t>itr.hasNext</a:t>
            </a:r>
            <a:r>
              <a:rPr lang="en-US" b="1" dirty="0"/>
              <a:t>()){ </a:t>
            </a:r>
          </a:p>
          <a:p>
            <a:pPr marL="514350" lvl="0" indent="-514350">
              <a:buFont typeface="+mj-lt"/>
              <a:buAutoNum type="arabicPeriod"/>
            </a:pPr>
            <a:r>
              <a:rPr lang="en-US" b="1" dirty="0"/>
              <a:t>         </a:t>
            </a:r>
            <a:r>
              <a:rPr lang="en-US" b="1" dirty="0" err="1"/>
              <a:t>int</a:t>
            </a:r>
            <a:r>
              <a:rPr lang="en-US" b="1" dirty="0"/>
              <a:t> v = </a:t>
            </a:r>
            <a:r>
              <a:rPr lang="en-US" b="1" dirty="0" err="1"/>
              <a:t>itr.next</a:t>
            </a:r>
            <a:r>
              <a:rPr lang="en-US" b="1" dirty="0"/>
              <a:t>();</a:t>
            </a:r>
          </a:p>
          <a:p>
            <a:pPr marL="514350" lvl="0" indent="-514350">
              <a:buFont typeface="+mj-lt"/>
              <a:buAutoNum type="arabicPeriod"/>
            </a:pPr>
            <a:r>
              <a:rPr lang="en-US" b="1" dirty="0"/>
              <a:t>         index++;    </a:t>
            </a:r>
          </a:p>
          <a:p>
            <a:pPr marL="514350" lvl="0" indent="-514350">
              <a:buFont typeface="+mj-lt"/>
              <a:buAutoNum type="arabicPeriod"/>
            </a:pPr>
            <a:r>
              <a:rPr lang="en-US" b="1" dirty="0"/>
              <a:t>         if(index == </a:t>
            </a:r>
            <a:r>
              <a:rPr lang="en-US" b="1" dirty="0" err="1"/>
              <a:t>kthPosition</a:t>
            </a:r>
            <a:r>
              <a:rPr lang="en-US" b="1" dirty="0"/>
              <a:t>) </a:t>
            </a:r>
          </a:p>
          <a:p>
            <a:pPr marL="514350" lvl="0" indent="-514350">
              <a:buFont typeface="+mj-lt"/>
              <a:buAutoNum type="arabicPeriod"/>
            </a:pPr>
            <a:r>
              <a:rPr lang="en-US" b="1" dirty="0"/>
              <a:t>             return v;</a:t>
            </a:r>
          </a:p>
          <a:p>
            <a:pPr marL="514350" lvl="0" indent="-514350">
              <a:buFont typeface="+mj-lt"/>
              <a:buAutoNum type="arabicPeriod"/>
            </a:pPr>
            <a:r>
              <a:rPr lang="en-US" b="1" dirty="0"/>
              <a:t>     }  </a:t>
            </a:r>
          </a:p>
          <a:p>
            <a:pPr marL="514350" lvl="0" indent="-514350">
              <a:buFont typeface="+mj-lt"/>
              <a:buAutoNum type="arabicPeriod"/>
            </a:pPr>
            <a:r>
              <a:rPr lang="en-US" b="1" dirty="0"/>
              <a:t>     throw new Exception();</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9610725" y="3678247"/>
                <a:ext cx="20002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5400" b="1" i="1" smtClean="0">
                        <a:solidFill>
                          <a:schemeClr val="bg1"/>
                        </a:solidFill>
                        <a:latin typeface="Cambria Math" panose="02040503050406030204" pitchFamily="18" charset="0"/>
                      </a:rPr>
                      <m:t>𝑶</m:t>
                    </m:r>
                    <m:r>
                      <a:rPr lang="en-US" sz="5400" b="1" i="1" smtClean="0">
                        <a:solidFill>
                          <a:schemeClr val="bg1"/>
                        </a:solidFill>
                        <a:latin typeface="Cambria Math" panose="02040503050406030204" pitchFamily="18" charset="0"/>
                      </a:rPr>
                      <m:t>(</m:t>
                    </m:r>
                    <m:r>
                      <a:rPr lang="en-US" sz="5400" b="1" i="1" smtClean="0">
                        <a:solidFill>
                          <a:schemeClr val="bg1"/>
                        </a:solidFill>
                        <a:latin typeface="Cambria Math" panose="02040503050406030204" pitchFamily="18" charset="0"/>
                      </a:rPr>
                      <m:t>𝒏</m:t>
                    </m:r>
                    <m:r>
                      <a:rPr lang="en-US" sz="5400" b="1" i="1" smtClean="0">
                        <a:solidFill>
                          <a:schemeClr val="bg1"/>
                        </a:solidFill>
                        <a:latin typeface="Cambria Math" panose="02040503050406030204" pitchFamily="18" charset="0"/>
                      </a:rPr>
                      <m:t>)</m:t>
                    </m:r>
                  </m:oMath>
                </a14:m>
                <a:r>
                  <a:rPr lang="en-US" sz="5400" b="1" dirty="0">
                    <a:solidFill>
                      <a:schemeClr val="bg1"/>
                    </a:solidFill>
                  </a:rPr>
                  <a:t> </a:t>
                </a:r>
                <a:r>
                  <a:rPr lang="en-US" sz="3600" b="1" dirty="0">
                    <a:solidFill>
                      <a:schemeClr val="bg1"/>
                    </a:solidFill>
                  </a:rPr>
                  <a:t> </a:t>
                </a: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9610725" y="3678247"/>
                <a:ext cx="2000250" cy="1162050"/>
              </a:xfrm>
              <a:prstGeom prst="roundRect">
                <a:avLst/>
              </a:prstGeom>
              <a:blipFill>
                <a:blip r:embed="rId3"/>
                <a:stretch>
                  <a:fillRect/>
                </a:stretch>
              </a:blipFill>
            </p:spPr>
            <p:txBody>
              <a:bodyPr/>
              <a:lstStyle/>
              <a:p>
                <a:r>
                  <a:rPr lang="en-US">
                    <a:noFill/>
                  </a:rPr>
                  <a:t> </a:t>
                </a:r>
              </a:p>
            </p:txBody>
          </p:sp>
        </mc:Fallback>
      </mc:AlternateContent>
      <p:sp>
        <p:nvSpPr>
          <p:cNvPr id="5" name="สี่เหลี่ยมผืนผ้ามุมมน 4"/>
          <p:cNvSpPr/>
          <p:nvPr/>
        </p:nvSpPr>
        <p:spPr>
          <a:xfrm>
            <a:off x="5291847" y="3404681"/>
            <a:ext cx="3988340" cy="19066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loop can end as soon as the position is found.</a:t>
            </a:r>
          </a:p>
        </p:txBody>
      </p:sp>
    </p:spTree>
    <p:extLst>
      <p:ext uri="{BB962C8B-B14F-4D97-AF65-F5344CB8AC3E}">
        <p14:creationId xmlns:p14="http://schemas.microsoft.com/office/powerpoint/2010/main" val="9077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a:t>
            </a:r>
          </a:p>
        </p:txBody>
      </p:sp>
      <p:sp>
        <p:nvSpPr>
          <p:cNvPr id="3" name="ตัวแทนเนื้อหา 2"/>
          <p:cNvSpPr>
            <a:spLocks noGrp="1"/>
          </p:cNvSpPr>
          <p:nvPr>
            <p:ph idx="1"/>
          </p:nvPr>
        </p:nvSpPr>
        <p:spPr>
          <a:xfrm>
            <a:off x="838200" y="1825624"/>
            <a:ext cx="10515600" cy="4798199"/>
          </a:xfrm>
        </p:spPr>
        <p:txBody>
          <a:bodyPr>
            <a:normAutofit/>
          </a:bodyPr>
          <a:lstStyle/>
          <a:p>
            <a:pPr marL="514350" lvl="0" indent="-514350">
              <a:buFont typeface="+mj-lt"/>
              <a:buAutoNum type="arabicPeriod"/>
            </a:pPr>
            <a:r>
              <a:rPr lang="en-US" b="1" dirty="0"/>
              <a:t> public void insert(</a:t>
            </a:r>
            <a:r>
              <a:rPr lang="en-US" b="1" dirty="0" err="1"/>
              <a:t>int</a:t>
            </a:r>
            <a:r>
              <a:rPr lang="en-US" b="1" dirty="0"/>
              <a:t> value, Iterator p) throws Exception {</a:t>
            </a:r>
          </a:p>
          <a:p>
            <a:pPr marL="514350" lvl="0" indent="-514350">
              <a:buFont typeface="+mj-lt"/>
              <a:buAutoNum type="arabicPeriod"/>
            </a:pPr>
            <a:r>
              <a:rPr lang="en-US" b="1" dirty="0"/>
              <a:t>      if (p == null || !(p </a:t>
            </a:r>
            <a:r>
              <a:rPr lang="en-US" b="1" dirty="0" err="1"/>
              <a:t>instanceof</a:t>
            </a:r>
            <a:r>
              <a:rPr lang="en-US" b="1" dirty="0"/>
              <a:t> </a:t>
            </a:r>
            <a:r>
              <a:rPr lang="en-US" b="1" dirty="0" err="1"/>
              <a:t>ListIterator</a:t>
            </a:r>
            <a:r>
              <a:rPr lang="en-US" b="1" dirty="0"/>
              <a:t>)) </a:t>
            </a:r>
          </a:p>
          <a:p>
            <a:pPr marL="514350" lvl="0" indent="-514350">
              <a:buFont typeface="+mj-lt"/>
              <a:buAutoNum type="arabicPeriod"/>
            </a:pPr>
            <a:r>
              <a:rPr lang="en-US" b="1" dirty="0"/>
              <a:t>          throw new Exception();</a:t>
            </a:r>
          </a:p>
          <a:p>
            <a:pPr marL="514350" lvl="0" indent="-514350">
              <a:buFont typeface="+mj-lt"/>
              <a:buAutoNum type="arabicPeriod"/>
            </a:pPr>
            <a:r>
              <a:rPr lang="en-US" b="1" dirty="0"/>
              <a:t>      </a:t>
            </a:r>
            <a:r>
              <a:rPr lang="en-US" b="1" dirty="0" err="1"/>
              <a:t>ListIterator</a:t>
            </a:r>
            <a:r>
              <a:rPr lang="en-US" b="1" dirty="0"/>
              <a:t> p2 = (</a:t>
            </a:r>
            <a:r>
              <a:rPr lang="en-US" b="1" dirty="0" err="1"/>
              <a:t>ListIterator</a:t>
            </a:r>
            <a:r>
              <a:rPr lang="en-US" b="1" dirty="0"/>
              <a:t>)p;    </a:t>
            </a:r>
          </a:p>
          <a:p>
            <a:pPr marL="514350" lvl="0" indent="-514350">
              <a:buFont typeface="+mj-lt"/>
              <a:buAutoNum type="arabicPeriod"/>
            </a:pPr>
            <a:r>
              <a:rPr lang="en-US" b="1" dirty="0"/>
              <a:t>      if(p2.currentNode == null) </a:t>
            </a:r>
          </a:p>
          <a:p>
            <a:pPr marL="514350" lvl="0" indent="-514350">
              <a:buFont typeface="+mj-lt"/>
              <a:buAutoNum type="arabicPeriod"/>
            </a:pPr>
            <a:r>
              <a:rPr lang="en-US" b="1" dirty="0"/>
              <a:t>          throw new Exception(); </a:t>
            </a:r>
          </a:p>
          <a:p>
            <a:pPr marL="514350" lvl="0" indent="-514350">
              <a:buFont typeface="+mj-lt"/>
              <a:buAutoNum type="arabicPeriod"/>
            </a:pPr>
            <a:r>
              <a:rPr lang="th-TH" b="1" dirty="0"/>
              <a:t>   </a:t>
            </a:r>
            <a:r>
              <a:rPr lang="en-US" b="1" dirty="0"/>
              <a:t>   </a:t>
            </a:r>
            <a:r>
              <a:rPr lang="en-US" b="1" dirty="0" err="1"/>
              <a:t>ListNode</a:t>
            </a:r>
            <a:r>
              <a:rPr lang="en-US" b="1" dirty="0"/>
              <a:t> n = new </a:t>
            </a:r>
            <a:r>
              <a:rPr lang="en-US" b="1" dirty="0" err="1"/>
              <a:t>ListNode</a:t>
            </a:r>
            <a:r>
              <a:rPr lang="en-US" b="1" dirty="0"/>
              <a:t>(value, p2.currentNode.nextNode);</a:t>
            </a:r>
          </a:p>
          <a:p>
            <a:pPr marL="514350" lvl="0" indent="-514350">
              <a:buFont typeface="+mj-lt"/>
              <a:buAutoNum type="arabicPeriod"/>
            </a:pPr>
            <a:r>
              <a:rPr lang="th-TH" b="1" dirty="0"/>
              <a:t>      </a:t>
            </a:r>
            <a:r>
              <a:rPr lang="en-US" b="1" dirty="0"/>
              <a:t>p2.currentNode.nextNode = n;</a:t>
            </a:r>
          </a:p>
          <a:p>
            <a:pPr marL="514350" indent="-514350">
              <a:buFont typeface="+mj-lt"/>
              <a:buAutoNum type="arabicPeriod"/>
            </a:pPr>
            <a:r>
              <a:rPr lang="en-US" b="1" dirty="0"/>
              <a:t>   }// </a:t>
            </a:r>
            <a:endParaRPr lang="en-US" sz="3200" b="1"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5220511" y="717922"/>
                <a:ext cx="1452664" cy="9727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5220511" y="717922"/>
                <a:ext cx="1452664" cy="972766"/>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752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 to the start of the list</a:t>
            </a:r>
          </a:p>
        </p:txBody>
      </p:sp>
      <p:grpSp>
        <p:nvGrpSpPr>
          <p:cNvPr id="6" name="กลุ่ม 5">
            <a:extLst>
              <a:ext uri="{FF2B5EF4-FFF2-40B4-BE49-F238E27FC236}">
                <a16:creationId xmlns:a16="http://schemas.microsoft.com/office/drawing/2014/main" id="{95183C81-C319-4AC6-8064-8469BEF609A7}"/>
              </a:ext>
            </a:extLst>
          </p:cNvPr>
          <p:cNvGrpSpPr/>
          <p:nvPr/>
        </p:nvGrpSpPr>
        <p:grpSpPr>
          <a:xfrm>
            <a:off x="1240573" y="1437382"/>
            <a:ext cx="9710854" cy="4809009"/>
            <a:chOff x="1240573" y="1437382"/>
            <a:chExt cx="9710854" cy="4809009"/>
          </a:xfrm>
        </p:grpSpPr>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573" y="1437382"/>
              <a:ext cx="9710854" cy="4809009"/>
            </a:xfrm>
            <a:prstGeom prst="rect">
              <a:avLst/>
            </a:prstGeom>
          </p:spPr>
        </p:pic>
        <p:sp>
          <p:nvSpPr>
            <p:cNvPr id="5" name="สี่เหลี่ยมผืนผ้า 4">
              <a:extLst>
                <a:ext uri="{FF2B5EF4-FFF2-40B4-BE49-F238E27FC236}">
                  <a16:creationId xmlns:a16="http://schemas.microsoft.com/office/drawing/2014/main" id="{0AB0F578-FF39-427C-85EC-5417DAB01829}"/>
                </a:ext>
              </a:extLst>
            </p:cNvPr>
            <p:cNvSpPr/>
            <p:nvPr/>
          </p:nvSpPr>
          <p:spPr>
            <a:xfrm>
              <a:off x="5613991" y="3429000"/>
              <a:ext cx="2870791" cy="412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กล่องข้อความ 3">
              <a:extLst>
                <a:ext uri="{FF2B5EF4-FFF2-40B4-BE49-F238E27FC236}">
                  <a16:creationId xmlns:a16="http://schemas.microsoft.com/office/drawing/2014/main" id="{A73D4FC7-13C7-441E-A147-360814BBD857}"/>
                </a:ext>
              </a:extLst>
            </p:cNvPr>
            <p:cNvSpPr txBox="1"/>
            <p:nvPr/>
          </p:nvSpPr>
          <p:spPr>
            <a:xfrm>
              <a:off x="5854995" y="3580276"/>
              <a:ext cx="2870791" cy="523220"/>
            </a:xfrm>
            <a:prstGeom prst="rect">
              <a:avLst/>
            </a:prstGeom>
            <a:noFill/>
          </p:spPr>
          <p:txBody>
            <a:bodyPr wrap="square" rtlCol="0">
              <a:spAutoFit/>
            </a:bodyPr>
            <a:lstStyle/>
            <a:p>
              <a:r>
                <a:rPr lang="en-US" sz="2800" dirty="0"/>
                <a:t>Insert(1,p);</a:t>
              </a:r>
            </a:p>
          </p:txBody>
        </p:sp>
      </p:grpSp>
    </p:spTree>
    <p:extLst>
      <p:ext uri="{BB962C8B-B14F-4D97-AF65-F5344CB8AC3E}">
        <p14:creationId xmlns:p14="http://schemas.microsoft.com/office/powerpoint/2010/main" val="2302476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365125"/>
            <a:ext cx="10515600" cy="1325563"/>
          </a:xfrm>
        </p:spPr>
        <p:txBody>
          <a:bodyPr/>
          <a:lstStyle/>
          <a:p>
            <a:r>
              <a:rPr lang="en-US" dirty="0"/>
              <a:t>Insert to the end of the list</a:t>
            </a:r>
          </a:p>
        </p:txBody>
      </p:sp>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62" y="1427618"/>
            <a:ext cx="11213840" cy="5017787"/>
          </a:xfrm>
          <a:prstGeom prst="rect">
            <a:avLst/>
          </a:prstGeom>
        </p:spPr>
      </p:pic>
    </p:spTree>
    <p:extLst>
      <p:ext uri="{BB962C8B-B14F-4D97-AF65-F5344CB8AC3E}">
        <p14:creationId xmlns:p14="http://schemas.microsoft.com/office/powerpoint/2010/main" val="48663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82137"/>
            <a:ext cx="10515600" cy="5794826"/>
          </a:xfrm>
        </p:spPr>
        <p:txBody>
          <a:bodyPr/>
          <a:lstStyle/>
          <a:p>
            <a:pPr marL="514350" lvl="0" indent="-514350">
              <a:buFont typeface="+mj-lt"/>
              <a:buAutoNum type="arabicPeriod"/>
            </a:pPr>
            <a:r>
              <a:rPr lang="en-US" b="1" dirty="0"/>
              <a:t> public </a:t>
            </a:r>
            <a:r>
              <a:rPr lang="en-US" b="1" dirty="0" err="1"/>
              <a:t>int</a:t>
            </a:r>
            <a:r>
              <a:rPr lang="en-US" b="1" dirty="0"/>
              <a:t> find(</a:t>
            </a:r>
            <a:r>
              <a:rPr lang="en-US" b="1" dirty="0" err="1"/>
              <a:t>int</a:t>
            </a:r>
            <a:r>
              <a:rPr lang="en-US" b="1" dirty="0"/>
              <a:t> value) {</a:t>
            </a:r>
          </a:p>
          <a:p>
            <a:pPr marL="514350" lvl="0" indent="-514350">
              <a:buFont typeface="+mj-lt"/>
              <a:buAutoNum type="arabicPeriod"/>
            </a:pPr>
            <a:r>
              <a:rPr lang="en-US" b="1" dirty="0"/>
              <a:t>        if(</a:t>
            </a:r>
            <a:r>
              <a:rPr lang="en-US" b="1" dirty="0" err="1"/>
              <a:t>theArray</a:t>
            </a:r>
            <a:r>
              <a:rPr lang="en-US" b="1" dirty="0"/>
              <a:t> == null) return -1;</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en-US" b="1" dirty="0"/>
              <a:t>           if (</a:t>
            </a:r>
            <a:r>
              <a:rPr lang="en-US" b="1" dirty="0" err="1"/>
              <a:t>theArray</a:t>
            </a:r>
            <a:r>
              <a:rPr lang="en-US" b="1" dirty="0"/>
              <a:t>[</a:t>
            </a:r>
            <a:r>
              <a:rPr lang="en-US" b="1" dirty="0" err="1"/>
              <a:t>i</a:t>
            </a:r>
            <a:r>
              <a:rPr lang="en-US" b="1" dirty="0"/>
              <a:t>] == value)</a:t>
            </a:r>
          </a:p>
          <a:p>
            <a:pPr marL="514350" lvl="0" indent="-514350">
              <a:buFont typeface="+mj-lt"/>
              <a:buAutoNum type="arabicPeriod"/>
            </a:pPr>
            <a:r>
              <a:rPr lang="en-US" b="1" dirty="0"/>
              <a:t>               return </a:t>
            </a:r>
            <a:r>
              <a:rPr lang="en-US" b="1" dirty="0" err="1"/>
              <a:t>i</a:t>
            </a:r>
            <a:r>
              <a:rPr lang="en-US" b="1" dirty="0"/>
              <a:t>; // exit immediately when successfully</a:t>
            </a:r>
          </a:p>
          <a:p>
            <a:pPr marL="514350" lvl="0" indent="-514350">
              <a:buFont typeface="+mj-lt"/>
              <a:buAutoNum type="arabicPeriod"/>
            </a:pPr>
            <a:r>
              <a:rPr lang="en-US" b="1" dirty="0"/>
              <a:t>                         // finding the value.</a:t>
            </a:r>
          </a:p>
          <a:p>
            <a:pPr marL="514350" lvl="0" indent="-514350">
              <a:buFont typeface="+mj-lt"/>
              <a:buAutoNum type="arabicPeriod"/>
            </a:pPr>
            <a:r>
              <a:rPr lang="en-US" b="1" dirty="0"/>
              <a:t>       }</a:t>
            </a:r>
          </a:p>
          <a:p>
            <a:pPr marL="514350" lvl="0" indent="-514350">
              <a:buFont typeface="+mj-lt"/>
              <a:buAutoNum type="arabicPeriod"/>
            </a:pPr>
            <a:r>
              <a:rPr lang="en-US" b="1" dirty="0"/>
              <a:t>       return -1; // return -1 if we do not find the value.</a:t>
            </a:r>
          </a:p>
          <a:p>
            <a:pPr marL="514350" lvl="0" indent="-514350">
              <a:buFont typeface="+mj-lt"/>
              <a:buAutoNum type="arabicPeriod"/>
            </a:pPr>
            <a:r>
              <a:rPr lang="en-US" b="1" dirty="0"/>
              <a:t>  }</a:t>
            </a:r>
          </a:p>
        </p:txBody>
      </p:sp>
      <p:sp>
        <p:nvSpPr>
          <p:cNvPr id="4" name="ดาว 7 แฉก 3"/>
          <p:cNvSpPr/>
          <p:nvPr/>
        </p:nvSpPr>
        <p:spPr>
          <a:xfrm>
            <a:off x="8270543" y="382137"/>
            <a:ext cx="2279176" cy="196527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O(n)</a:t>
            </a:r>
          </a:p>
        </p:txBody>
      </p:sp>
    </p:spTree>
    <p:extLst>
      <p:ext uri="{BB962C8B-B14F-4D97-AF65-F5344CB8AC3E}">
        <p14:creationId xmlns:p14="http://schemas.microsoft.com/office/powerpoint/2010/main" val="1390848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Remove </a:t>
            </a:r>
          </a:p>
        </p:txBody>
      </p:sp>
      <p:sp>
        <p:nvSpPr>
          <p:cNvPr id="3" name="ตัวแทนเนื้อหา 2"/>
          <p:cNvSpPr>
            <a:spLocks noGrp="1"/>
          </p:cNvSpPr>
          <p:nvPr>
            <p:ph idx="1"/>
          </p:nvPr>
        </p:nvSpPr>
        <p:spPr>
          <a:xfrm>
            <a:off x="0" y="1758156"/>
            <a:ext cx="10515600" cy="3485677"/>
          </a:xfrm>
        </p:spPr>
        <p:txBody>
          <a:bodyPr>
            <a:noAutofit/>
          </a:bodyPr>
          <a:lstStyle/>
          <a:p>
            <a:pPr marL="514350" lvl="0" indent="-514350">
              <a:buFont typeface="+mj-lt"/>
              <a:buAutoNum type="arabicPeriod"/>
            </a:pPr>
            <a:r>
              <a:rPr lang="en-US" sz="3200" b="1" dirty="0"/>
              <a:t> public void remove(</a:t>
            </a:r>
            <a:r>
              <a:rPr lang="en-US" sz="3200" b="1" dirty="0" err="1"/>
              <a:t>int</a:t>
            </a:r>
            <a:r>
              <a:rPr lang="en-US" sz="3200" b="1" dirty="0"/>
              <a:t> value) throws Exception{</a:t>
            </a:r>
          </a:p>
          <a:p>
            <a:pPr marL="514350" lvl="0" indent="-514350">
              <a:buFont typeface="+mj-lt"/>
              <a:buAutoNum type="arabicPeriod"/>
            </a:pPr>
            <a:r>
              <a:rPr lang="en-US" sz="3200" b="1" dirty="0"/>
              <a:t>      Iterator p = </a:t>
            </a:r>
            <a:r>
              <a:rPr lang="en-US" sz="3200" b="1" dirty="0" err="1"/>
              <a:t>findPrevious</a:t>
            </a:r>
            <a:r>
              <a:rPr lang="en-US" sz="3200" b="1" dirty="0"/>
              <a:t>(value);</a:t>
            </a:r>
          </a:p>
          <a:p>
            <a:pPr marL="514350" lvl="0" indent="-514350">
              <a:buFont typeface="+mj-lt"/>
              <a:buAutoNum type="arabicPeriod"/>
            </a:pPr>
            <a:r>
              <a:rPr lang="en-US" sz="3200" b="1" dirty="0"/>
              <a:t>      if(p == null)</a:t>
            </a:r>
          </a:p>
          <a:p>
            <a:pPr marL="514350" lvl="0" indent="-514350">
              <a:buFont typeface="+mj-lt"/>
              <a:buAutoNum type="arabicPeriod"/>
            </a:pPr>
            <a:r>
              <a:rPr lang="en-US" sz="3200" b="1" dirty="0"/>
              <a:t>         return;</a:t>
            </a:r>
          </a:p>
          <a:p>
            <a:pPr marL="514350" lvl="0" indent="-514350">
              <a:buFont typeface="+mj-lt"/>
              <a:buAutoNum type="arabicPeriod"/>
            </a:pPr>
            <a:r>
              <a:rPr lang="en-US" sz="3200" b="1" dirty="0"/>
              <a:t>      remove(p);</a:t>
            </a:r>
          </a:p>
          <a:p>
            <a:pPr marL="514350" lvl="0" indent="-514350">
              <a:buFont typeface="+mj-lt"/>
              <a:buAutoNum type="arabicPeriod"/>
            </a:pPr>
            <a:r>
              <a:rPr lang="en-US" sz="3200" b="1" dirty="0"/>
              <a:t>   }</a:t>
            </a:r>
          </a:p>
        </p:txBody>
      </p:sp>
      <p:sp>
        <p:nvSpPr>
          <p:cNvPr id="4" name="สี่เหลี่ยมผืนผ้ามุมมน 3"/>
          <p:cNvSpPr/>
          <p:nvPr/>
        </p:nvSpPr>
        <p:spPr>
          <a:xfrm>
            <a:off x="408562" y="5232230"/>
            <a:ext cx="11342451" cy="11478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Method </a:t>
            </a:r>
            <a:r>
              <a:rPr lang="en-US" sz="2800" b="1" i="1" dirty="0" err="1"/>
              <a:t>findPrevious</a:t>
            </a:r>
            <a:r>
              <a:rPr lang="en-US" sz="2800" b="1" dirty="0"/>
              <a:t> attempts to find a node just before the node that stores </a:t>
            </a:r>
            <a:r>
              <a:rPr lang="en-US" sz="2800" b="1" i="1" dirty="0"/>
              <a:t>value</a:t>
            </a:r>
            <a:r>
              <a:rPr lang="en-US" sz="2800" b="1" dirty="0"/>
              <a:t>. </a:t>
            </a:r>
            <a:r>
              <a:rPr lang="en-US" sz="2800" b="1" i="1" dirty="0" err="1"/>
              <a:t>findPrevious</a:t>
            </a:r>
            <a:r>
              <a:rPr lang="en-US" sz="2800" b="1" dirty="0"/>
              <a:t> returns null if no such node exists.</a:t>
            </a:r>
          </a:p>
        </p:txBody>
      </p:sp>
      <p:sp>
        <p:nvSpPr>
          <p:cNvPr id="5" name="กล่องข้อความ 4"/>
          <p:cNvSpPr txBox="1"/>
          <p:nvPr/>
        </p:nvSpPr>
        <p:spPr>
          <a:xfrm>
            <a:off x="6514271" y="1013120"/>
            <a:ext cx="5878452" cy="4151642"/>
          </a:xfrm>
          <a:prstGeom prst="rect">
            <a:avLst/>
          </a:prstGeom>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a:effectLst>
            <a:outerShdw dist="50800" dir="5400000" algn="ctr" rotWithShape="0">
              <a:schemeClr val="accent1">
                <a:lumMod val="60000"/>
                <a:lumOff val="40000"/>
              </a:schemeClr>
            </a:outerShdw>
          </a:effectLst>
        </p:spPr>
        <p:txBody>
          <a:bodyPr wrap="square" rtlCol="0">
            <a:spAutoFit/>
          </a:bodyPr>
          <a:lstStyle/>
          <a:p>
            <a:pPr lvl="0"/>
            <a:r>
              <a:rPr lang="en-US" sz="2400" b="1" dirty="0"/>
              <a:t>public void remove(Iterator p){</a:t>
            </a:r>
          </a:p>
          <a:p>
            <a:pPr lvl="0"/>
            <a:r>
              <a:rPr lang="en-US" sz="2400" b="1" dirty="0"/>
              <a:t>     if(p == null || !(p </a:t>
            </a:r>
            <a:r>
              <a:rPr lang="en-US" sz="2400" b="1" dirty="0" err="1"/>
              <a:t>instanceof</a:t>
            </a:r>
            <a:r>
              <a:rPr lang="en-US" sz="2400" b="1" dirty="0"/>
              <a:t> </a:t>
            </a:r>
            <a:r>
              <a:rPr lang="en-US" sz="2400" b="1" dirty="0" err="1"/>
              <a:t>ListIterator</a:t>
            </a:r>
            <a:r>
              <a:rPr lang="en-US" sz="2400" b="1" dirty="0"/>
              <a:t>))</a:t>
            </a:r>
          </a:p>
          <a:p>
            <a:pPr lvl="0"/>
            <a:r>
              <a:rPr lang="en-US" sz="2400" b="1" dirty="0"/>
              <a:t>        return;</a:t>
            </a:r>
          </a:p>
          <a:p>
            <a:pPr lvl="0"/>
            <a:r>
              <a:rPr lang="en-US" sz="2400" b="1" dirty="0"/>
              <a:t>     </a:t>
            </a:r>
            <a:r>
              <a:rPr lang="en-US" sz="2400" b="1" dirty="0" err="1"/>
              <a:t>ListIterator</a:t>
            </a:r>
            <a:r>
              <a:rPr lang="en-US" sz="2400" b="1" dirty="0"/>
              <a:t> p2 = (</a:t>
            </a:r>
            <a:r>
              <a:rPr lang="en-US" sz="2400" b="1" dirty="0" err="1"/>
              <a:t>ListIterator</a:t>
            </a:r>
            <a:r>
              <a:rPr lang="en-US" sz="2400" b="1" dirty="0"/>
              <a:t>)p;</a:t>
            </a:r>
          </a:p>
          <a:p>
            <a:pPr lvl="0"/>
            <a:r>
              <a:rPr lang="en-US" sz="2400" b="1" dirty="0"/>
              <a:t>     if(p2.currentNode == null || </a:t>
            </a:r>
          </a:p>
          <a:p>
            <a:pPr lvl="0"/>
            <a:r>
              <a:rPr lang="en-US" sz="2400" b="1" dirty="0"/>
              <a:t>        p2.currentNode.nextNode == null)</a:t>
            </a:r>
          </a:p>
          <a:p>
            <a:pPr lvl="0"/>
            <a:r>
              <a:rPr lang="en-US" sz="2400" b="1" dirty="0"/>
              <a:t>        return;</a:t>
            </a:r>
          </a:p>
          <a:p>
            <a:pPr lvl="0"/>
            <a:r>
              <a:rPr lang="en-US" sz="2400" b="1" dirty="0"/>
              <a:t>     p2.currentNode.nextNode =</a:t>
            </a:r>
          </a:p>
          <a:p>
            <a:r>
              <a:rPr lang="en-US" sz="2400" b="1" dirty="0"/>
              <a:t>         p2.currentNode.nextNode.nextNode;</a:t>
            </a:r>
          </a:p>
          <a:p>
            <a:r>
              <a:rPr lang="en-US" sz="2400" b="1" dirty="0"/>
              <a:t>}</a:t>
            </a:r>
          </a:p>
          <a:p>
            <a:endParaRPr lang="en-US" dirty="0"/>
          </a:p>
        </p:txBody>
      </p:sp>
      <p:sp>
        <p:nvSpPr>
          <p:cNvPr id="6" name="ลูกศรขวา 5"/>
          <p:cNvSpPr/>
          <p:nvPr/>
        </p:nvSpPr>
        <p:spPr>
          <a:xfrm>
            <a:off x="4027251" y="4112587"/>
            <a:ext cx="1617223" cy="330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สี่เหลี่ยมผืนผ้ามุมมน 6"/>
              <p:cNvSpPr/>
              <p:nvPr/>
            </p:nvSpPr>
            <p:spPr>
              <a:xfrm>
                <a:off x="7579062" y="297657"/>
                <a:ext cx="1439694" cy="712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4000" b="1" i="1" smtClean="0">
                        <a:solidFill>
                          <a:schemeClr val="bg1"/>
                        </a:solidFill>
                        <a:latin typeface="Cambria Math" panose="02040503050406030204" pitchFamily="18" charset="0"/>
                      </a:rPr>
                      <m:t>𝜣</m:t>
                    </m:r>
                    <m:r>
                      <a:rPr lang="en-US" sz="4000" b="1" i="1" smtClean="0">
                        <a:solidFill>
                          <a:schemeClr val="bg1"/>
                        </a:solidFill>
                        <a:latin typeface="Cambria Math" panose="02040503050406030204" pitchFamily="18" charset="0"/>
                      </a:rPr>
                      <m:t>(</m:t>
                    </m:r>
                    <m:r>
                      <a:rPr lang="en-US" sz="4000" b="1" i="1" smtClean="0">
                        <a:solidFill>
                          <a:schemeClr val="bg1"/>
                        </a:solidFill>
                        <a:latin typeface="Cambria Math" panose="02040503050406030204" pitchFamily="18" charset="0"/>
                      </a:rPr>
                      <m:t>𝟏</m:t>
                    </m:r>
                    <m:r>
                      <a:rPr lang="en-US" sz="4000" b="1" i="1" smtClean="0">
                        <a:solidFill>
                          <a:schemeClr val="bg1"/>
                        </a:solidFill>
                        <a:latin typeface="Cambria Math" panose="02040503050406030204" pitchFamily="18" charset="0"/>
                      </a:rPr>
                      <m:t>)</m:t>
                    </m:r>
                  </m:oMath>
                </a14:m>
                <a:r>
                  <a:rPr lang="en-US" sz="4000" b="1" dirty="0">
                    <a:solidFill>
                      <a:schemeClr val="bg1"/>
                    </a:solidFill>
                  </a:rPr>
                  <a:t> </a:t>
                </a:r>
                <a:r>
                  <a:rPr lang="en-US" sz="2400" b="1" dirty="0">
                    <a:solidFill>
                      <a:schemeClr val="bg1"/>
                    </a:solidFill>
                  </a:rPr>
                  <a:t> </a:t>
                </a:r>
              </a:p>
              <a:p>
                <a:pPr algn="ctr"/>
                <a:endParaRPr lang="en-US" dirty="0"/>
              </a:p>
            </p:txBody>
          </p:sp>
        </mc:Choice>
        <mc:Fallback xmlns="">
          <p:sp>
            <p:nvSpPr>
              <p:cNvPr id="7" name="สี่เหลี่ยมผืนผ้ามุมมน 6"/>
              <p:cNvSpPr>
                <a:spLocks noRot="1" noChangeAspect="1" noMove="1" noResize="1" noEditPoints="1" noAdjustHandles="1" noChangeArrowheads="1" noChangeShapeType="1" noTextEdit="1"/>
              </p:cNvSpPr>
              <p:nvPr/>
            </p:nvSpPr>
            <p:spPr>
              <a:xfrm>
                <a:off x="7579062" y="297657"/>
                <a:ext cx="1439694" cy="712332"/>
              </a:xfrm>
              <a:prstGeom prst="roundRect">
                <a:avLst/>
              </a:prstGeom>
              <a:blipFill>
                <a:blip r:embed="rId3"/>
                <a:stretch>
                  <a:fillRect b="-4202"/>
                </a:stretch>
              </a:blipFill>
            </p:spPr>
            <p:txBody>
              <a:bodyPr/>
              <a:lstStyle/>
              <a:p>
                <a:r>
                  <a:rPr lang="en-US">
                    <a:noFill/>
                  </a:rPr>
                  <a:t> </a:t>
                </a:r>
              </a:p>
            </p:txBody>
          </p:sp>
        </mc:Fallback>
      </mc:AlternateContent>
    </p:spTree>
    <p:extLst>
      <p:ext uri="{BB962C8B-B14F-4D97-AF65-F5344CB8AC3E}">
        <p14:creationId xmlns:p14="http://schemas.microsoft.com/office/powerpoint/2010/main" val="147187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24192" y="1"/>
            <a:ext cx="10515600" cy="972766"/>
          </a:xfrm>
        </p:spPr>
        <p:txBody>
          <a:bodyPr/>
          <a:lstStyle/>
          <a:p>
            <a:r>
              <a:rPr lang="en-US" dirty="0" err="1"/>
              <a:t>findPrevious</a:t>
            </a:r>
            <a:endParaRPr lang="en-US" dirty="0"/>
          </a:p>
        </p:txBody>
      </p:sp>
      <p:sp>
        <p:nvSpPr>
          <p:cNvPr id="3" name="ตัวแทนเนื้อหา 2"/>
          <p:cNvSpPr>
            <a:spLocks noGrp="1"/>
          </p:cNvSpPr>
          <p:nvPr>
            <p:ph idx="1"/>
          </p:nvPr>
        </p:nvSpPr>
        <p:spPr>
          <a:xfrm>
            <a:off x="466928" y="972766"/>
            <a:ext cx="11128442" cy="5700407"/>
          </a:xfrm>
        </p:spPr>
        <p:txBody>
          <a:bodyPr>
            <a:normAutofit fontScale="85000" lnSpcReduction="20000"/>
          </a:bodyPr>
          <a:lstStyle/>
          <a:p>
            <a:pPr marL="514350" lvl="0" indent="-514350">
              <a:buFont typeface="+mj-lt"/>
              <a:buAutoNum type="arabicPeriod"/>
            </a:pPr>
            <a:r>
              <a:rPr lang="en-US" b="1" dirty="0"/>
              <a:t>public Iterator </a:t>
            </a:r>
            <a:r>
              <a:rPr lang="en-US" b="1" dirty="0" err="1"/>
              <a:t>findPrevious</a:t>
            </a:r>
            <a:r>
              <a:rPr lang="en-US" b="1" dirty="0"/>
              <a:t>(int value) throws Exception{</a:t>
            </a:r>
          </a:p>
          <a:p>
            <a:pPr marL="514350" lvl="0" indent="-514350">
              <a:buFont typeface="+mj-lt"/>
              <a:buAutoNum type="arabicPeriod"/>
            </a:pPr>
            <a:r>
              <a:rPr lang="en-US" b="1" dirty="0"/>
              <a:t>     Iterator itr1 = new </a:t>
            </a:r>
            <a:r>
              <a:rPr lang="en-US" b="1" dirty="0" err="1"/>
              <a:t>ListIterator</a:t>
            </a:r>
            <a:r>
              <a:rPr lang="en-US" b="1" dirty="0"/>
              <a:t>(header);</a:t>
            </a:r>
          </a:p>
          <a:p>
            <a:pPr marL="514350" lvl="0" indent="-514350">
              <a:buFont typeface="+mj-lt"/>
              <a:buAutoNum type="arabicPeriod"/>
            </a:pPr>
            <a:r>
              <a:rPr lang="en-US" b="1" dirty="0"/>
              <a:t>     Iterator itr2 = new </a:t>
            </a:r>
            <a:r>
              <a:rPr lang="en-US" b="1" dirty="0" err="1"/>
              <a:t>ListIterator</a:t>
            </a:r>
            <a:r>
              <a:rPr lang="en-US" b="1" dirty="0"/>
              <a:t>(header);</a:t>
            </a:r>
          </a:p>
          <a:p>
            <a:pPr marL="514350" lvl="0" indent="-514350">
              <a:buFont typeface="+mj-lt"/>
              <a:buAutoNum type="arabicPeriod"/>
            </a:pPr>
            <a:r>
              <a:rPr lang="en-US" b="1" dirty="0"/>
              <a:t>     if(!itr2.hasNext())</a:t>
            </a:r>
          </a:p>
          <a:p>
            <a:pPr marL="514350" lvl="0" indent="-514350">
              <a:buFont typeface="+mj-lt"/>
              <a:buAutoNum type="arabicPeriod"/>
            </a:pPr>
            <a:r>
              <a:rPr lang="en-US" b="1" dirty="0"/>
              <a:t>        return null;</a:t>
            </a:r>
          </a:p>
          <a:p>
            <a:pPr marL="514350" lvl="0" indent="-514350">
              <a:buFont typeface="+mj-lt"/>
              <a:buAutoNum type="arabicPeriod"/>
            </a:pPr>
            <a:r>
              <a:rPr lang="en-US" b="1" dirty="0"/>
              <a:t>     </a:t>
            </a:r>
            <a:r>
              <a:rPr lang="en-US" b="1" dirty="0" err="1"/>
              <a:t>int</a:t>
            </a:r>
            <a:r>
              <a:rPr lang="en-US" b="1" dirty="0"/>
              <a:t> </a:t>
            </a:r>
            <a:r>
              <a:rPr lang="en-US" b="1" dirty="0" err="1"/>
              <a:t>currentData</a:t>
            </a:r>
            <a:r>
              <a:rPr lang="en-US" b="1" dirty="0"/>
              <a:t> = itr2.next();     </a:t>
            </a:r>
          </a:p>
          <a:p>
            <a:pPr marL="514350" lvl="0" indent="-514350">
              <a:buFont typeface="+mj-lt"/>
              <a:buAutoNum type="arabicPeriod"/>
            </a:pPr>
            <a:r>
              <a:rPr lang="en-US" b="1" dirty="0"/>
              <a:t>     while(</a:t>
            </a:r>
            <a:r>
              <a:rPr lang="en-US" b="1" dirty="0" err="1"/>
              <a:t>currentData</a:t>
            </a:r>
            <a:r>
              <a:rPr lang="en-US" b="1" dirty="0"/>
              <a:t> != value &amp;&amp; itr2.hasNext()){</a:t>
            </a:r>
          </a:p>
          <a:p>
            <a:pPr marL="514350" lvl="0" indent="-514350">
              <a:buFont typeface="+mj-lt"/>
              <a:buAutoNum type="arabicPeriod"/>
            </a:pPr>
            <a:r>
              <a:rPr lang="en-US" b="1" dirty="0"/>
              <a:t>        </a:t>
            </a:r>
            <a:r>
              <a:rPr lang="en-US" b="1" dirty="0" err="1"/>
              <a:t>currentData</a:t>
            </a:r>
            <a:r>
              <a:rPr lang="en-US" b="1" dirty="0"/>
              <a:t> = itr2.next();</a:t>
            </a:r>
          </a:p>
          <a:p>
            <a:pPr marL="514350" lvl="0" indent="-514350">
              <a:buFont typeface="+mj-lt"/>
              <a:buAutoNum type="arabicPeriod"/>
            </a:pPr>
            <a:r>
              <a:rPr lang="en-US" b="1" dirty="0"/>
              <a:t>        itr1.next();               </a:t>
            </a:r>
          </a:p>
          <a:p>
            <a:pPr marL="514350" lvl="0" indent="-514350">
              <a:buFont typeface="+mj-lt"/>
              <a:buAutoNum type="arabicPeriod"/>
            </a:pPr>
            <a:r>
              <a:rPr lang="en-US" b="1" dirty="0"/>
              <a:t>     }</a:t>
            </a:r>
          </a:p>
          <a:p>
            <a:pPr marL="514350" lvl="0" indent="-514350">
              <a:buFont typeface="+mj-lt"/>
              <a:buAutoNum type="arabicPeriod"/>
            </a:pPr>
            <a:r>
              <a:rPr lang="en-US" b="1" dirty="0"/>
              <a:t>     if(</a:t>
            </a:r>
            <a:r>
              <a:rPr lang="en-US" b="1" dirty="0" err="1"/>
              <a:t>currentData</a:t>
            </a:r>
            <a:r>
              <a:rPr lang="en-US" b="1" dirty="0"/>
              <a:t> == value)</a:t>
            </a:r>
          </a:p>
          <a:p>
            <a:pPr marL="514350" lvl="0" indent="-514350">
              <a:buFont typeface="+mj-lt"/>
              <a:buAutoNum type="arabicPeriod"/>
            </a:pPr>
            <a:r>
              <a:rPr lang="en-US" b="1" dirty="0"/>
              <a:t>        return itr1;</a:t>
            </a:r>
          </a:p>
          <a:p>
            <a:pPr marL="514350" lvl="0" indent="-514350">
              <a:buFont typeface="+mj-lt"/>
              <a:buAutoNum type="arabicPeriod"/>
            </a:pPr>
            <a:r>
              <a:rPr lang="en-US" b="1" dirty="0"/>
              <a:t>     return null;</a:t>
            </a:r>
          </a:p>
          <a:p>
            <a:pPr marL="514350" lvl="0" indent="-514350">
              <a:buFont typeface="+mj-lt"/>
              <a:buAutoNum type="arabicPeriod"/>
            </a:pPr>
            <a:r>
              <a:rPr lang="en-US" b="1" dirty="0"/>
              <a:t>  }</a:t>
            </a:r>
          </a:p>
          <a:p>
            <a:endParaRPr lang="en-US" dirty="0"/>
          </a:p>
        </p:txBody>
      </p:sp>
      <p:sp>
        <p:nvSpPr>
          <p:cNvPr id="4" name="ลูกศรขวา 3"/>
          <p:cNvSpPr/>
          <p:nvPr/>
        </p:nvSpPr>
        <p:spPr>
          <a:xfrm>
            <a:off x="7373565" y="3268493"/>
            <a:ext cx="1089498" cy="369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สี่เหลี่ยมผืนผ้ามุมมน 4"/>
              <p:cNvSpPr/>
              <p:nvPr/>
            </p:nvSpPr>
            <p:spPr>
              <a:xfrm>
                <a:off x="8463063" y="2276272"/>
                <a:ext cx="3443592" cy="3073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loop can exit at any stage hence its asymptotic runtime is </a:t>
                </a:r>
                <a14:m>
                  <m:oMath xmlns:m="http://schemas.openxmlformats.org/officeDocument/2006/math">
                    <m:r>
                      <a:rPr lang="en-US" sz="3200" b="1" i="1">
                        <a:latin typeface="Cambria Math" panose="02040503050406030204" pitchFamily="18" charset="0"/>
                      </a:rPr>
                      <m:t>𝑶</m:t>
                    </m:r>
                    <m:r>
                      <a:rPr lang="en-US" sz="3200" b="1" i="1">
                        <a:latin typeface="Cambria Math" panose="02040503050406030204" pitchFamily="18" charset="0"/>
                      </a:rPr>
                      <m:t>(</m:t>
                    </m:r>
                    <m:r>
                      <a:rPr lang="en-US" sz="3200" b="1" i="1">
                        <a:latin typeface="Cambria Math" panose="02040503050406030204" pitchFamily="18" charset="0"/>
                      </a:rPr>
                      <m:t>𝒏</m:t>
                    </m:r>
                    <m:r>
                      <a:rPr lang="en-US" sz="3200" b="1" i="1">
                        <a:latin typeface="Cambria Math" panose="02040503050406030204" pitchFamily="18" charset="0"/>
                      </a:rPr>
                      <m:t>)</m:t>
                    </m:r>
                  </m:oMath>
                </a14:m>
                <a:r>
                  <a:rPr lang="en-US" sz="3200" b="1" dirty="0"/>
                  <a:t>.</a:t>
                </a:r>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463063" y="2276272"/>
                <a:ext cx="3443592" cy="3073941"/>
              </a:xfrm>
              <a:prstGeom prst="roundRect">
                <a:avLst/>
              </a:prstGeom>
              <a:blipFill>
                <a:blip r:embed="rId3"/>
                <a:stretch>
                  <a:fillRect r="-1411"/>
                </a:stretch>
              </a:blipFill>
            </p:spPr>
            <p:txBody>
              <a:bodyPr/>
              <a:lstStyle/>
              <a:p>
                <a:r>
                  <a:rPr lang="en-US">
                    <a:noFill/>
                  </a:rPr>
                  <a:t> </a:t>
                </a:r>
              </a:p>
            </p:txBody>
          </p:sp>
        </mc:Fallback>
      </mc:AlternateContent>
    </p:spTree>
    <p:extLst>
      <p:ext uri="{BB962C8B-B14F-4D97-AF65-F5344CB8AC3E}">
        <p14:creationId xmlns:p14="http://schemas.microsoft.com/office/powerpoint/2010/main" val="3201646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a:t>
            </a:r>
            <a:r>
              <a:rPr lang="en-US" dirty="0" err="1"/>
              <a:t>findPrevious</a:t>
            </a:r>
            <a:r>
              <a:rPr lang="en-US" dirty="0"/>
              <a:t> on an empty list</a:t>
            </a:r>
          </a:p>
        </p:txBody>
      </p:sp>
      <p:grpSp>
        <p:nvGrpSpPr>
          <p:cNvPr id="7" name="กลุ่ม 6"/>
          <p:cNvGrpSpPr/>
          <p:nvPr/>
        </p:nvGrpSpPr>
        <p:grpSpPr>
          <a:xfrm>
            <a:off x="1900834" y="2001973"/>
            <a:ext cx="8390331" cy="5058876"/>
            <a:chOff x="1900834" y="2001973"/>
            <a:chExt cx="8390331" cy="5058876"/>
          </a:xfrm>
        </p:grpSpPr>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34" y="2001973"/>
              <a:ext cx="8390331" cy="5058876"/>
            </a:xfrm>
            <a:prstGeom prst="rect">
              <a:avLst/>
            </a:prstGeom>
          </p:spPr>
        </p:pic>
        <p:sp>
          <p:nvSpPr>
            <p:cNvPr id="6" name="กล่องข้อความ 5"/>
            <p:cNvSpPr txBox="1"/>
            <p:nvPr/>
          </p:nvSpPr>
          <p:spPr>
            <a:xfrm>
              <a:off x="2107658" y="5856054"/>
              <a:ext cx="7976681" cy="992220"/>
            </a:xfrm>
            <a:prstGeom prst="rect">
              <a:avLst/>
            </a:prstGeom>
            <a:solidFill>
              <a:schemeClr val="bg1"/>
            </a:solidFill>
            <a:ln>
              <a:noFill/>
            </a:ln>
          </p:spPr>
          <p:txBody>
            <a:bodyPr wrap="square" rtlCol="0">
              <a:spAutoFit/>
            </a:bodyPr>
            <a:lstStyle/>
            <a:p>
              <a:endParaRPr lang="en-US" dirty="0"/>
            </a:p>
          </p:txBody>
        </p:sp>
      </p:grpSp>
    </p:spTree>
    <p:extLst>
      <p:ext uri="{BB962C8B-B14F-4D97-AF65-F5344CB8AC3E}">
        <p14:creationId xmlns:p14="http://schemas.microsoft.com/office/powerpoint/2010/main" val="1957761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6579" y="365125"/>
            <a:ext cx="10517221" cy="1325563"/>
          </a:xfrm>
        </p:spPr>
        <p:txBody>
          <a:bodyPr/>
          <a:lstStyle/>
          <a:p>
            <a:r>
              <a:rPr lang="en-US" dirty="0"/>
              <a:t>Example: </a:t>
            </a:r>
            <a:r>
              <a:rPr lang="en-US" dirty="0" err="1"/>
              <a:t>findPrevious</a:t>
            </a:r>
            <a:r>
              <a:rPr lang="en-US" dirty="0"/>
              <a:t> on a generic list</a:t>
            </a:r>
          </a:p>
        </p:txBody>
      </p:sp>
      <p:sp>
        <p:nvSpPr>
          <p:cNvPr id="6" name="ลูกศรลง 5"/>
          <p:cNvSpPr/>
          <p:nvPr/>
        </p:nvSpPr>
        <p:spPr>
          <a:xfrm>
            <a:off x="5194570" y="3910519"/>
            <a:ext cx="894945" cy="856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รูปภาพ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09" y="1342754"/>
            <a:ext cx="9437812" cy="2359452"/>
          </a:xfrm>
          <a:prstGeom prst="rect">
            <a:avLst/>
          </a:prstGeom>
        </p:spPr>
      </p:pic>
      <p:pic>
        <p:nvPicPr>
          <p:cNvPr id="7" name="รูปภาพ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531" y="3978848"/>
            <a:ext cx="8460869" cy="2374042"/>
          </a:xfrm>
          <a:prstGeom prst="rect">
            <a:avLst/>
          </a:prstGeom>
        </p:spPr>
      </p:pic>
    </p:spTree>
    <p:extLst>
      <p:ext uri="{BB962C8B-B14F-4D97-AF65-F5344CB8AC3E}">
        <p14:creationId xmlns:p14="http://schemas.microsoft.com/office/powerpoint/2010/main" val="145131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ลูกศรลง 8"/>
          <p:cNvSpPr/>
          <p:nvPr/>
        </p:nvSpPr>
        <p:spPr>
          <a:xfrm>
            <a:off x="5097294" y="2178996"/>
            <a:ext cx="525294" cy="564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ลูกศรลง 9"/>
          <p:cNvSpPr/>
          <p:nvPr/>
        </p:nvSpPr>
        <p:spPr>
          <a:xfrm>
            <a:off x="5087567" y="4459742"/>
            <a:ext cx="525294" cy="564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รูปภาพ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85" y="426235"/>
            <a:ext cx="6372551" cy="1788079"/>
          </a:xfrm>
          <a:prstGeom prst="rect">
            <a:avLst/>
          </a:prstGeom>
        </p:spPr>
      </p:pic>
      <p:pic>
        <p:nvPicPr>
          <p:cNvPr id="3" name="รูปภาพ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584" y="2743200"/>
            <a:ext cx="6372551" cy="1801522"/>
          </a:xfrm>
          <a:prstGeom prst="rect">
            <a:avLst/>
          </a:prstGeom>
        </p:spPr>
      </p:pic>
      <p:pic>
        <p:nvPicPr>
          <p:cNvPr id="11" name="รูปภาพ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312" y="4915869"/>
            <a:ext cx="6372551" cy="1824619"/>
          </a:xfrm>
          <a:prstGeom prst="rect">
            <a:avLst/>
          </a:prstGeom>
        </p:spPr>
      </p:pic>
    </p:spTree>
    <p:extLst>
      <p:ext uri="{BB962C8B-B14F-4D97-AF65-F5344CB8AC3E}">
        <p14:creationId xmlns:p14="http://schemas.microsoft.com/office/powerpoint/2010/main" val="67371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a:t>
            </a:r>
            <a:r>
              <a:rPr lang="en-US" dirty="0" err="1"/>
              <a:t>findPrevious</a:t>
            </a:r>
            <a:r>
              <a:rPr lang="en-US" dirty="0"/>
              <a:t> on a list that does not have the required value.</a:t>
            </a:r>
          </a:p>
        </p:txBody>
      </p:sp>
      <p:pic>
        <p:nvPicPr>
          <p:cNvPr id="4" name="รูปภาพ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767" y="2254893"/>
            <a:ext cx="9972466" cy="3153686"/>
          </a:xfrm>
          <a:prstGeom prst="rect">
            <a:avLst/>
          </a:prstGeom>
        </p:spPr>
      </p:pic>
    </p:spTree>
    <p:extLst>
      <p:ext uri="{BB962C8B-B14F-4D97-AF65-F5344CB8AC3E}">
        <p14:creationId xmlns:p14="http://schemas.microsoft.com/office/powerpoint/2010/main" val="1133235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720657" y="75220"/>
            <a:ext cx="10515600" cy="800269"/>
          </a:xfrm>
        </p:spPr>
        <p:txBody>
          <a:bodyPr/>
          <a:lstStyle/>
          <a:p>
            <a:r>
              <a:rPr lang="en-US" dirty="0"/>
              <a:t>Head</a:t>
            </a:r>
          </a:p>
        </p:txBody>
      </p:sp>
      <p:sp>
        <p:nvSpPr>
          <p:cNvPr id="3" name="ตัวแทนเนื้อหา 2"/>
          <p:cNvSpPr>
            <a:spLocks noGrp="1"/>
          </p:cNvSpPr>
          <p:nvPr>
            <p:ph idx="1"/>
          </p:nvPr>
        </p:nvSpPr>
        <p:spPr>
          <a:xfrm>
            <a:off x="447473" y="875489"/>
            <a:ext cx="10906328" cy="5719864"/>
          </a:xfrm>
        </p:spPr>
        <p:txBody>
          <a:bodyPr>
            <a:normAutofit fontScale="85000" lnSpcReduction="20000"/>
          </a:bodyPr>
          <a:lstStyle/>
          <a:p>
            <a:pPr marL="514350" lvl="0" indent="-514350">
              <a:buFont typeface="+mj-lt"/>
              <a:buAutoNum type="arabicPeriod"/>
            </a:pPr>
            <a:r>
              <a:rPr lang="en-US" b="1" dirty="0"/>
              <a:t> public </a:t>
            </a:r>
            <a:r>
              <a:rPr lang="en-US" b="1" dirty="0" err="1"/>
              <a:t>boolean</a:t>
            </a:r>
            <a:r>
              <a:rPr lang="en-US" b="1" dirty="0"/>
              <a:t> </a:t>
            </a:r>
            <a:r>
              <a:rPr lang="en-US" b="1" dirty="0" err="1"/>
              <a:t>isEmpty</a:t>
            </a:r>
            <a:r>
              <a:rPr lang="en-US" b="1" dirty="0"/>
              <a:t>(){</a:t>
            </a:r>
          </a:p>
          <a:p>
            <a:pPr marL="514350" lvl="0" indent="-514350">
              <a:buFont typeface="+mj-lt"/>
              <a:buAutoNum type="arabicPeriod"/>
            </a:pPr>
            <a:r>
              <a:rPr lang="en-US" b="1" dirty="0"/>
              <a:t>      return </a:t>
            </a:r>
            <a:r>
              <a:rPr lang="en-US" b="1" dirty="0" err="1"/>
              <a:t>header.nextNode</a:t>
            </a:r>
            <a:r>
              <a:rPr lang="en-US" b="1" dirty="0"/>
              <a:t> == null;</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void </a:t>
            </a:r>
            <a:r>
              <a:rPr lang="en-US" b="1" dirty="0" err="1"/>
              <a:t>makeEmpty</a:t>
            </a:r>
            <a:r>
              <a:rPr lang="en-US" b="1" dirty="0"/>
              <a:t>(){</a:t>
            </a:r>
          </a:p>
          <a:p>
            <a:pPr marL="514350" lvl="0" indent="-514350">
              <a:buFont typeface="+mj-lt"/>
              <a:buAutoNum type="arabicPeriod"/>
            </a:pPr>
            <a:r>
              <a:rPr lang="en-US" b="1" dirty="0"/>
              <a:t>      </a:t>
            </a:r>
            <a:r>
              <a:rPr lang="en-US" b="1" dirty="0" err="1"/>
              <a:t>header.nextNode</a:t>
            </a:r>
            <a:r>
              <a:rPr lang="en-US" b="1" dirty="0"/>
              <a:t> = null;</a:t>
            </a:r>
          </a:p>
          <a:p>
            <a:pPr marL="514350" lvl="0" indent="-514350">
              <a:buFont typeface="+mj-lt"/>
              <a:buAutoNum type="arabicPeriod"/>
            </a:pPr>
            <a:r>
              <a:rPr lang="en-US" b="1" dirty="0"/>
              <a:t>   } </a:t>
            </a:r>
          </a:p>
          <a:p>
            <a:pPr marL="514350" lvl="0" indent="-514350">
              <a:buFont typeface="+mj-lt"/>
              <a:buAutoNum type="arabicPeriod"/>
            </a:pPr>
            <a:r>
              <a:rPr lang="en-US" b="1" dirty="0"/>
              <a:t> </a:t>
            </a:r>
          </a:p>
          <a:p>
            <a:pPr marL="514350" lvl="0" indent="-514350">
              <a:buFont typeface="+mj-lt"/>
              <a:buAutoNum type="arabicPeriod"/>
            </a:pPr>
            <a:r>
              <a:rPr lang="en-US" b="1" dirty="0"/>
              <a:t>   public </a:t>
            </a:r>
            <a:r>
              <a:rPr lang="en-US" b="1" dirty="0" err="1"/>
              <a:t>int</a:t>
            </a:r>
            <a:r>
              <a:rPr lang="en-US" b="1" dirty="0"/>
              <a:t> head() throws Exception{</a:t>
            </a:r>
          </a:p>
          <a:p>
            <a:pPr marL="514350" lvl="0" indent="-514350">
              <a:buFont typeface="+mj-lt"/>
              <a:buAutoNum type="arabicPeriod"/>
            </a:pPr>
            <a:r>
              <a:rPr lang="en-US" b="1" dirty="0"/>
              <a:t>     if(</a:t>
            </a:r>
            <a:r>
              <a:rPr lang="en-US" b="1" dirty="0" err="1"/>
              <a:t>isEmpty</a:t>
            </a:r>
            <a:r>
              <a:rPr lang="en-US" b="1" dirty="0"/>
              <a:t>())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return </a:t>
            </a:r>
            <a:r>
              <a:rPr lang="en-US" b="1" dirty="0" err="1"/>
              <a:t>header.nextNode.data</a:t>
            </a:r>
            <a:r>
              <a:rPr lang="en-US" b="1" dirty="0"/>
              <a:t>;    </a:t>
            </a:r>
          </a:p>
          <a:p>
            <a:pPr marL="514350" lvl="0" indent="-514350">
              <a:buFont typeface="+mj-lt"/>
              <a:buAutoNum type="arabicPeriod"/>
            </a:pPr>
            <a:r>
              <a:rPr lang="en-US" b="1" dirty="0"/>
              <a:t> </a:t>
            </a:r>
          </a:p>
          <a:p>
            <a:pPr marL="514350" lvl="0" indent="-514350">
              <a:buFont typeface="+mj-lt"/>
              <a:buAutoNum type="arabicPeriod"/>
            </a:pPr>
            <a:r>
              <a:rPr lang="en-US" b="1" dirty="0"/>
              <a:t>  }</a:t>
            </a:r>
          </a:p>
        </p:txBody>
      </p:sp>
    </p:spTree>
    <p:extLst>
      <p:ext uri="{BB962C8B-B14F-4D97-AF65-F5344CB8AC3E}">
        <p14:creationId xmlns:p14="http://schemas.microsoft.com/office/powerpoint/2010/main" val="98743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763284"/>
          </a:xfrm>
        </p:spPr>
        <p:txBody>
          <a:bodyPr/>
          <a:lstStyle/>
          <a:p>
            <a:r>
              <a:rPr lang="en-US" dirty="0"/>
              <a:t>Tail </a:t>
            </a:r>
          </a:p>
        </p:txBody>
      </p:sp>
      <p:sp>
        <p:nvSpPr>
          <p:cNvPr id="3" name="ตัวแทนเนื้อหา 2"/>
          <p:cNvSpPr>
            <a:spLocks noGrp="1"/>
          </p:cNvSpPr>
          <p:nvPr>
            <p:ph idx="1"/>
          </p:nvPr>
        </p:nvSpPr>
        <p:spPr>
          <a:xfrm>
            <a:off x="838199" y="797668"/>
            <a:ext cx="10854447" cy="6060332"/>
          </a:xfrm>
        </p:spPr>
        <p:txBody>
          <a:bodyPr>
            <a:normAutofit fontScale="85000" lnSpcReduction="20000"/>
          </a:bodyPr>
          <a:lstStyle/>
          <a:p>
            <a:pPr marL="514350" lvl="0" indent="-514350">
              <a:buFont typeface="+mj-lt"/>
              <a:buAutoNum type="arabicPeriod"/>
            </a:pPr>
            <a:r>
              <a:rPr lang="en-US" b="1" dirty="0"/>
              <a:t> public </a:t>
            </a:r>
            <a:r>
              <a:rPr lang="en-US" b="1" dirty="0" err="1"/>
              <a:t>LinkedList</a:t>
            </a:r>
            <a:r>
              <a:rPr lang="en-US" b="1" dirty="0"/>
              <a:t> tail() throws Exception{</a:t>
            </a:r>
          </a:p>
          <a:p>
            <a:pPr marL="514350" lvl="0" indent="-514350">
              <a:buFont typeface="+mj-lt"/>
              <a:buAutoNum type="arabicPeriod"/>
            </a:pPr>
            <a:r>
              <a:rPr lang="en-US" b="1" dirty="0"/>
              <a:t>     if(</a:t>
            </a:r>
            <a:r>
              <a:rPr lang="en-US" b="1" dirty="0" err="1"/>
              <a:t>isEmpty</a:t>
            </a:r>
            <a:r>
              <a:rPr lang="en-US" b="1" dirty="0"/>
              <a:t>()) </a:t>
            </a:r>
          </a:p>
          <a:p>
            <a:pPr marL="514350" lvl="0" indent="-514350">
              <a:buFont typeface="+mj-lt"/>
              <a:buAutoNum type="arabicPeriod"/>
            </a:pPr>
            <a:r>
              <a:rPr lang="en-US" b="1" dirty="0"/>
              <a:t>        throw new Exception();          </a:t>
            </a:r>
          </a:p>
          <a:p>
            <a:pPr marL="514350" lvl="0" indent="-514350">
              <a:buFont typeface="+mj-lt"/>
              <a:buAutoNum type="arabicPeriod"/>
            </a:pPr>
            <a:r>
              <a:rPr lang="en-US" b="1" dirty="0"/>
              <a:t> </a:t>
            </a:r>
          </a:p>
          <a:p>
            <a:pPr marL="514350" lvl="0" indent="-514350">
              <a:buFont typeface="+mj-lt"/>
              <a:buAutoNum type="arabicPeriod"/>
            </a:pPr>
            <a:r>
              <a:rPr lang="en-US" b="1" dirty="0"/>
              <a:t>// Copy everything except the first data to the new list. </a:t>
            </a:r>
          </a:p>
          <a:p>
            <a:pPr marL="514350" lvl="0" indent="-514350">
              <a:buFont typeface="+mj-lt"/>
              <a:buAutoNum type="arabicPeriod"/>
            </a:pPr>
            <a:r>
              <a:rPr lang="en-US" b="1" dirty="0"/>
              <a:t>     </a:t>
            </a:r>
            <a:r>
              <a:rPr lang="en-US" b="1" dirty="0" err="1"/>
              <a:t>LinkedList</a:t>
            </a:r>
            <a:r>
              <a:rPr lang="en-US" b="1" dirty="0"/>
              <a:t> list2 = new </a:t>
            </a:r>
            <a:r>
              <a:rPr lang="en-US" b="1" dirty="0" err="1"/>
              <a:t>LinkedList</a:t>
            </a:r>
            <a:r>
              <a:rPr lang="en-US" b="1" dirty="0"/>
              <a:t>();</a:t>
            </a:r>
          </a:p>
          <a:p>
            <a:pPr marL="514350" lvl="0" indent="-514350">
              <a:buFont typeface="+mj-lt"/>
              <a:buAutoNum type="arabicPeriod"/>
            </a:pPr>
            <a:r>
              <a:rPr lang="en-US" b="1" dirty="0"/>
              <a:t>     Iterator p1 = new </a:t>
            </a:r>
            <a:r>
              <a:rPr lang="en-US" b="1" dirty="0" err="1"/>
              <a:t>ListIterator</a:t>
            </a:r>
            <a:r>
              <a:rPr lang="en-US" b="1" dirty="0"/>
              <a:t>(</a:t>
            </a:r>
            <a:r>
              <a:rPr lang="en-US" b="1" dirty="0" err="1"/>
              <a:t>header.nextNode</a:t>
            </a:r>
            <a:r>
              <a:rPr lang="en-US" b="1" dirty="0"/>
              <a:t>);</a:t>
            </a:r>
          </a:p>
          <a:p>
            <a:pPr marL="514350" lvl="0" indent="-514350">
              <a:buFont typeface="+mj-lt"/>
              <a:buAutoNum type="arabicPeriod"/>
            </a:pPr>
            <a:r>
              <a:rPr lang="en-US" b="1" dirty="0"/>
              <a:t>     Iterator p2 = new </a:t>
            </a:r>
            <a:r>
              <a:rPr lang="en-US" b="1" dirty="0" err="1"/>
              <a:t>ListIterator</a:t>
            </a:r>
            <a:r>
              <a:rPr lang="en-US" b="1" dirty="0"/>
              <a:t>(list2.header);</a:t>
            </a:r>
          </a:p>
          <a:p>
            <a:pPr marL="514350" lvl="0" indent="-514350">
              <a:buFont typeface="+mj-lt"/>
              <a:buAutoNum type="arabicPeriod"/>
            </a:pPr>
            <a:r>
              <a:rPr lang="en-US" b="1" dirty="0"/>
              <a:t>     while(p1.hasNext()){ </a:t>
            </a:r>
          </a:p>
          <a:p>
            <a:pPr marL="514350" lvl="0" indent="-514350">
              <a:buFont typeface="+mj-lt"/>
              <a:buAutoNum type="arabicPeriod"/>
            </a:pPr>
            <a:r>
              <a:rPr lang="en-US" b="1" dirty="0"/>
              <a:t>        </a:t>
            </a:r>
            <a:r>
              <a:rPr lang="en-US" b="1" dirty="0" err="1"/>
              <a:t>int</a:t>
            </a:r>
            <a:r>
              <a:rPr lang="en-US" b="1" dirty="0"/>
              <a:t> data = p1.next();</a:t>
            </a:r>
          </a:p>
          <a:p>
            <a:pPr marL="514350" lvl="0" indent="-514350">
              <a:buFont typeface="+mj-lt"/>
              <a:buAutoNum type="arabicPeriod"/>
            </a:pPr>
            <a:r>
              <a:rPr lang="en-US" b="1" dirty="0"/>
              <a:t>        list2.insert(data,p2);</a:t>
            </a:r>
          </a:p>
          <a:p>
            <a:pPr marL="514350" lvl="0" indent="-514350">
              <a:buFont typeface="+mj-lt"/>
              <a:buAutoNum type="arabicPeriod"/>
            </a:pPr>
            <a:r>
              <a:rPr lang="en-US" b="1" dirty="0"/>
              <a:t>  	  p2.next();</a:t>
            </a:r>
          </a:p>
          <a:p>
            <a:pPr marL="514350" lvl="0" indent="-514350">
              <a:buFont typeface="+mj-lt"/>
              <a:buAutoNum type="arabicPeriod"/>
            </a:pPr>
            <a:r>
              <a:rPr lang="en-US" b="1" dirty="0"/>
              <a:t>     }</a:t>
            </a:r>
          </a:p>
          <a:p>
            <a:pPr marL="514350" lvl="0" indent="-514350">
              <a:buFont typeface="+mj-lt"/>
              <a:buAutoNum type="arabicPeriod"/>
            </a:pPr>
            <a:r>
              <a:rPr lang="en-US" b="1" dirty="0"/>
              <a:t>     return list2;</a:t>
            </a:r>
          </a:p>
          <a:p>
            <a:pPr marL="514350" lvl="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5376153" y="1176084"/>
                <a:ext cx="1297021" cy="69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5376153" y="1176084"/>
                <a:ext cx="1297021" cy="691627"/>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6673174" y="4305148"/>
                <a:ext cx="1297021" cy="691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14:m>
                  <m:oMath xmlns:m="http://schemas.openxmlformats.org/officeDocument/2006/math">
                    <m:r>
                      <a:rPr lang="en-US" sz="3200" b="1" i="1" smtClean="0">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6673174" y="4305148"/>
                <a:ext cx="1297021" cy="691627"/>
              </a:xfrm>
              <a:prstGeom prst="roundRect">
                <a:avLst/>
              </a:prstGeom>
              <a:blipFill>
                <a:blip r:embed="rId4"/>
                <a:stretch>
                  <a:fillRect/>
                </a:stretch>
              </a:blipFill>
            </p:spPr>
            <p:txBody>
              <a:bodyPr/>
              <a:lstStyle/>
              <a:p>
                <a:r>
                  <a:rPr lang="en-US">
                    <a:noFill/>
                  </a:rPr>
                  <a:t> </a:t>
                </a:r>
              </a:p>
            </p:txBody>
          </p:sp>
        </mc:Fallback>
      </mc:AlternateContent>
      <p:sp>
        <p:nvSpPr>
          <p:cNvPr id="7" name="ลูกศรขวา 6"/>
          <p:cNvSpPr/>
          <p:nvPr/>
        </p:nvSpPr>
        <p:spPr>
          <a:xfrm rot="19907477">
            <a:off x="7748742" y="3547922"/>
            <a:ext cx="2581073" cy="559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สี่เหลี่ยมผืนผ้ามุมมน 7"/>
              <p:cNvSpPr/>
              <p:nvPr/>
            </p:nvSpPr>
            <p:spPr>
              <a:xfrm>
                <a:off x="10071698" y="2451448"/>
                <a:ext cx="1326205" cy="616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3200" b="1" i="1">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8" name="สี่เหลี่ยมผืนผ้ามุมมน 7"/>
              <p:cNvSpPr>
                <a:spLocks noRot="1" noChangeAspect="1" noMove="1" noResize="1" noEditPoints="1" noAdjustHandles="1" noChangeArrowheads="1" noChangeShapeType="1" noTextEdit="1"/>
              </p:cNvSpPr>
              <p:nvPr/>
            </p:nvSpPr>
            <p:spPr>
              <a:xfrm>
                <a:off x="10071698" y="2451448"/>
                <a:ext cx="1326205" cy="616086"/>
              </a:xfrm>
              <a:prstGeom prst="roundRect">
                <a:avLst/>
              </a:prstGeom>
              <a:blipFill>
                <a:blip r:embed="rId5"/>
                <a:stretch>
                  <a:fillRect/>
                </a:stretch>
              </a:blipFill>
            </p:spPr>
            <p:txBody>
              <a:bodyPr/>
              <a:lstStyle/>
              <a:p>
                <a:r>
                  <a:rPr lang="en-US">
                    <a:noFill/>
                  </a:rPr>
                  <a:t> </a:t>
                </a:r>
              </a:p>
            </p:txBody>
          </p:sp>
        </mc:Fallback>
      </mc:AlternateContent>
      <p:sp>
        <p:nvSpPr>
          <p:cNvPr id="9" name="เครื่องหมายคูณ 8">
            <a:extLst>
              <a:ext uri="{FF2B5EF4-FFF2-40B4-BE49-F238E27FC236}">
                <a16:creationId xmlns:a16="http://schemas.microsoft.com/office/drawing/2014/main" id="{29903946-5E8F-4FF3-868F-FC444BB4C5A5}"/>
              </a:ext>
            </a:extLst>
          </p:cNvPr>
          <p:cNvSpPr/>
          <p:nvPr/>
        </p:nvSpPr>
        <p:spPr>
          <a:xfrm>
            <a:off x="6439257" y="1126707"/>
            <a:ext cx="1096533" cy="921199"/>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46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838200" y="0"/>
            <a:ext cx="10515600" cy="918926"/>
          </a:xfrm>
        </p:spPr>
        <p:txBody>
          <a:bodyPr/>
          <a:lstStyle/>
          <a:p>
            <a:r>
              <a:rPr lang="en-US" dirty="0"/>
              <a:t>Append </a:t>
            </a:r>
          </a:p>
        </p:txBody>
      </p:sp>
      <p:sp>
        <p:nvSpPr>
          <p:cNvPr id="3" name="ตัวแทนเนื้อหา 2"/>
          <p:cNvSpPr>
            <a:spLocks noGrp="1"/>
          </p:cNvSpPr>
          <p:nvPr>
            <p:ph idx="1"/>
          </p:nvPr>
        </p:nvSpPr>
        <p:spPr>
          <a:xfrm>
            <a:off x="838200" y="778212"/>
            <a:ext cx="10515600" cy="6079788"/>
          </a:xfrm>
        </p:spPr>
        <p:txBody>
          <a:bodyPr>
            <a:normAutofit fontScale="92500" lnSpcReduction="20000"/>
          </a:bodyPr>
          <a:lstStyle/>
          <a:p>
            <a:pPr marL="514350" lvl="0" indent="-514350">
              <a:buFont typeface="+mj-lt"/>
              <a:buAutoNum type="arabicPeriod"/>
            </a:pPr>
            <a:r>
              <a:rPr lang="en-US" b="1" dirty="0"/>
              <a:t>public void append(</a:t>
            </a:r>
            <a:r>
              <a:rPr lang="en-US" b="1" dirty="0" err="1"/>
              <a:t>LinkedList</a:t>
            </a:r>
            <a:r>
              <a:rPr lang="en-US" b="1" dirty="0"/>
              <a:t> list2) throws Exception{</a:t>
            </a:r>
          </a:p>
          <a:p>
            <a:pPr marL="514350" lvl="0" indent="-514350">
              <a:buFont typeface="+mj-lt"/>
              <a:buAutoNum type="arabicPeriod"/>
            </a:pPr>
            <a:r>
              <a:rPr lang="en-US" b="1" dirty="0"/>
              <a:t>     Iterator p1 = new </a:t>
            </a:r>
            <a:r>
              <a:rPr lang="en-US" b="1" dirty="0" err="1"/>
              <a:t>ListIterator</a:t>
            </a:r>
            <a:r>
              <a:rPr lang="en-US" b="1" dirty="0"/>
              <a:t>(header);</a:t>
            </a:r>
          </a:p>
          <a:p>
            <a:pPr marL="514350" lvl="0" indent="-514350">
              <a:buFont typeface="+mj-lt"/>
              <a:buAutoNum type="arabicPeriod"/>
            </a:pPr>
            <a:r>
              <a:rPr lang="en-US" b="1" dirty="0"/>
              <a:t>     Iterator p2 = new </a:t>
            </a:r>
            <a:r>
              <a:rPr lang="en-US" b="1" dirty="0" err="1"/>
              <a:t>ListIterator</a:t>
            </a:r>
            <a:r>
              <a:rPr lang="en-US" b="1" dirty="0"/>
              <a:t>(list2.header);</a:t>
            </a:r>
          </a:p>
          <a:p>
            <a:pPr marL="514350" lvl="0" indent="-514350">
              <a:buFont typeface="+mj-lt"/>
              <a:buAutoNum type="arabicPeriod"/>
            </a:pPr>
            <a:r>
              <a:rPr lang="en-US" b="1" dirty="0"/>
              <a:t>     </a:t>
            </a:r>
          </a:p>
          <a:p>
            <a:pPr marL="514350" lvl="0" indent="-514350">
              <a:buFont typeface="+mj-lt"/>
              <a:buAutoNum type="arabicPeriod"/>
            </a:pPr>
            <a:r>
              <a:rPr lang="en-US" b="1" dirty="0"/>
              <a:t>     //move iterator to the end of our list.</a:t>
            </a:r>
          </a:p>
          <a:p>
            <a:pPr marL="514350" lvl="0" indent="-514350">
              <a:buFont typeface="+mj-lt"/>
              <a:buAutoNum type="arabicPeriod"/>
            </a:pPr>
            <a:r>
              <a:rPr lang="en-US" b="1" dirty="0"/>
              <a:t>     while(p1.hasNext()) </a:t>
            </a:r>
          </a:p>
          <a:p>
            <a:pPr marL="514350" lvl="0" indent="-514350">
              <a:buFont typeface="+mj-lt"/>
              <a:buAutoNum type="arabicPeriod"/>
            </a:pPr>
            <a:r>
              <a:rPr lang="en-US" b="1" dirty="0"/>
              <a:t>        p1.next();</a:t>
            </a:r>
          </a:p>
          <a:p>
            <a:pPr marL="514350" lvl="0" indent="-514350">
              <a:buFont typeface="+mj-lt"/>
              <a:buAutoNum type="arabicPeriod"/>
            </a:pPr>
            <a:r>
              <a:rPr lang="en-US" b="1" dirty="0"/>
              <a:t>     </a:t>
            </a:r>
          </a:p>
          <a:p>
            <a:pPr marL="514350" lvl="0" indent="-514350">
              <a:buFont typeface="+mj-lt"/>
              <a:buAutoNum type="arabicPeriod"/>
            </a:pPr>
            <a:r>
              <a:rPr lang="en-US" b="1" dirty="0"/>
              <a:t>     //then copy everything from list2 to our list.</a:t>
            </a:r>
          </a:p>
          <a:p>
            <a:pPr marL="514350" lvl="0" indent="-514350">
              <a:buFont typeface="+mj-lt"/>
              <a:buAutoNum type="arabicPeriod"/>
            </a:pPr>
            <a:r>
              <a:rPr lang="en-US" b="1" dirty="0"/>
              <a:t>     while(p2.hasNext()){ </a:t>
            </a:r>
          </a:p>
          <a:p>
            <a:pPr marL="514350" lvl="0" indent="-514350">
              <a:buFont typeface="+mj-lt"/>
              <a:buAutoNum type="arabicPeriod"/>
            </a:pPr>
            <a:r>
              <a:rPr lang="en-US" b="1" dirty="0"/>
              <a:t>        insert(p2.next(),p1); </a:t>
            </a:r>
          </a:p>
          <a:p>
            <a:pPr marL="514350" lvl="0" indent="-514350">
              <a:buFont typeface="+mj-lt"/>
              <a:buAutoNum type="arabicPeriod"/>
            </a:pPr>
            <a:r>
              <a:rPr lang="en-US" b="1" dirty="0"/>
              <a:t>        p1.next();    </a:t>
            </a:r>
          </a:p>
          <a:p>
            <a:pPr marL="514350" lvl="0" indent="-514350">
              <a:buFont typeface="+mj-lt"/>
              <a:buAutoNum type="arabicPeriod"/>
            </a:pPr>
            <a:r>
              <a:rPr lang="en-US" b="1" dirty="0"/>
              <a:t>     }</a:t>
            </a:r>
          </a:p>
          <a:p>
            <a:pPr marL="514350" lvl="0" indent="-514350">
              <a:buFont typeface="+mj-lt"/>
              <a:buAutoNum type="arabicPeriod"/>
            </a:pPr>
            <a:r>
              <a:rPr lang="en-US" b="1" dirty="0"/>
              <a:t>}</a:t>
            </a:r>
          </a:p>
          <a:p>
            <a:endParaRPr lang="en-US" dirty="0"/>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8768191" y="3818106"/>
                <a:ext cx="1326205" cy="583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3200" b="1" i="1">
                        <a:solidFill>
                          <a:schemeClr val="bg1"/>
                        </a:solidFill>
                        <a:latin typeface="Cambria Math" panose="02040503050406030204" pitchFamily="18" charset="0"/>
                      </a:rPr>
                      <m:t>𝜣</m:t>
                    </m:r>
                    <m:r>
                      <a:rPr lang="en-US" sz="3200" b="1" i="1" smtClean="0">
                        <a:solidFill>
                          <a:schemeClr val="bg1"/>
                        </a:solidFill>
                        <a:latin typeface="Cambria Math" panose="02040503050406030204" pitchFamily="18" charset="0"/>
                      </a:rPr>
                      <m:t>(</m:t>
                    </m:r>
                    <m:r>
                      <a:rPr lang="en-US" sz="3200" b="1" i="1" smtClean="0">
                        <a:solidFill>
                          <a:schemeClr val="bg1"/>
                        </a:solidFill>
                        <a:latin typeface="Cambria Math" panose="02040503050406030204" pitchFamily="18" charset="0"/>
                      </a:rPr>
                      <m:t>𝒏</m:t>
                    </m:r>
                    <m:r>
                      <a:rPr lang="en-US" sz="3200" b="1" i="1" smtClean="0">
                        <a:solidFill>
                          <a:schemeClr val="bg1"/>
                        </a:solidFill>
                        <a:latin typeface="Cambria Math" panose="02040503050406030204" pitchFamily="18" charset="0"/>
                      </a:rPr>
                      <m:t>)</m:t>
                    </m:r>
                  </m:oMath>
                </a14:m>
                <a:r>
                  <a:rPr lang="en-US" sz="3200" b="1" dirty="0">
                    <a:solidFill>
                      <a:schemeClr val="bg1"/>
                    </a:solidFill>
                  </a:rPr>
                  <a:t> </a:t>
                </a:r>
                <a:r>
                  <a:rPr lang="en-US" b="1" dirty="0">
                    <a:solidFill>
                      <a:schemeClr val="bg1"/>
                    </a:solidFill>
                  </a:rPr>
                  <a:t> </a:t>
                </a:r>
                <a:endParaRPr lang="en-US" sz="2400" b="1" dirty="0">
                  <a:solidFill>
                    <a:schemeClr val="bg1"/>
                  </a:solidFill>
                </a:endParaRPr>
              </a:p>
              <a:p>
                <a:pPr algn="ctr"/>
                <a:endParaRPr lang="en-US"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8768191" y="3818106"/>
                <a:ext cx="1326205" cy="583582"/>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74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a:xfrm>
            <a:off x="615274" y="0"/>
            <a:ext cx="10515600" cy="1325563"/>
          </a:xfrm>
        </p:spPr>
        <p:txBody>
          <a:bodyPr/>
          <a:lstStyle/>
          <a:p>
            <a:r>
              <a:rPr lang="en-US" dirty="0"/>
              <a:t>Summary of runtime comparisons</a:t>
            </a:r>
          </a:p>
        </p:txBody>
      </p:sp>
      <mc:AlternateContent xmlns:mc="http://schemas.openxmlformats.org/markup-compatibility/2006" xmlns:a14="http://schemas.microsoft.com/office/drawing/2010/main">
        <mc:Choice Requires="a14">
          <p:graphicFrame>
            <p:nvGraphicFramePr>
              <p:cNvPr id="4" name="ตาราง 3"/>
              <p:cNvGraphicFramePr>
                <a:graphicFrameLocks noGrp="1"/>
              </p:cNvGraphicFramePr>
              <p:nvPr>
                <p:extLst>
                  <p:ext uri="{D42A27DB-BD31-4B8C-83A1-F6EECF244321}">
                    <p14:modId xmlns:p14="http://schemas.microsoft.com/office/powerpoint/2010/main" val="90576792"/>
                  </p:ext>
                </p:extLst>
              </p:nvPr>
            </p:nvGraphicFramePr>
            <p:xfrm>
              <a:off x="1061125" y="1157838"/>
              <a:ext cx="10069749" cy="5335037"/>
            </p:xfrm>
            <a:graphic>
              <a:graphicData uri="http://schemas.openxmlformats.org/drawingml/2006/table">
                <a:tbl>
                  <a:tblPr firstRow="1" firstCol="1" bandRow="1">
                    <a:tableStyleId>{5C22544A-7EE6-4342-B048-85BDC9FD1C3A}</a:tableStyleId>
                  </a:tblPr>
                  <a:tblGrid>
                    <a:gridCol w="3355649">
                      <a:extLst>
                        <a:ext uri="{9D8B030D-6E8A-4147-A177-3AD203B41FA5}">
                          <a16:colId xmlns:a16="http://schemas.microsoft.com/office/drawing/2014/main" val="762116231"/>
                        </a:ext>
                      </a:extLst>
                    </a:gridCol>
                    <a:gridCol w="3357050">
                      <a:extLst>
                        <a:ext uri="{9D8B030D-6E8A-4147-A177-3AD203B41FA5}">
                          <a16:colId xmlns:a16="http://schemas.microsoft.com/office/drawing/2014/main" val="23377526"/>
                        </a:ext>
                      </a:extLst>
                    </a:gridCol>
                    <a:gridCol w="3357050">
                      <a:extLst>
                        <a:ext uri="{9D8B030D-6E8A-4147-A177-3AD203B41FA5}">
                          <a16:colId xmlns:a16="http://schemas.microsoft.com/office/drawing/2014/main" val="4209562475"/>
                        </a:ext>
                      </a:extLst>
                    </a:gridCol>
                  </a:tblGrid>
                  <a:tr h="622811">
                    <a:tc>
                      <a:txBody>
                        <a:bodyPr/>
                        <a:lstStyle/>
                        <a:p>
                          <a:pPr marL="0" marR="0" algn="ctr">
                            <a:spcBef>
                              <a:spcPts val="0"/>
                            </a:spcBef>
                            <a:spcAft>
                              <a:spcPts val="0"/>
                            </a:spcAft>
                          </a:pPr>
                          <a:r>
                            <a:rPr lang="en-US" sz="3200" dirty="0">
                              <a:effectLst/>
                            </a:rPr>
                            <a:t>operations</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Array</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Linked list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extLst>
                      <a:ext uri="{0D108BD9-81ED-4DB2-BD59-A6C34878D82A}">
                        <a16:rowId xmlns:a16="http://schemas.microsoft.com/office/drawing/2014/main" val="2782728223"/>
                      </a:ext>
                    </a:extLst>
                  </a:tr>
                  <a:tr h="622811">
                    <a:tc>
                      <a:txBody>
                        <a:bodyPr/>
                        <a:lstStyle/>
                        <a:p>
                          <a:pPr marL="0" marR="0" algn="ctr">
                            <a:spcBef>
                              <a:spcPts val="0"/>
                            </a:spcBef>
                            <a:spcAft>
                              <a:spcPts val="0"/>
                            </a:spcAft>
                          </a:pPr>
                          <a:r>
                            <a:rPr lang="en-US" sz="32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1958800588"/>
                      </a:ext>
                    </a:extLst>
                  </a:tr>
                  <a:tr h="622811">
                    <a:tc>
                      <a:txBody>
                        <a:bodyPr/>
                        <a:lstStyle/>
                        <a:p>
                          <a:pPr marL="0" marR="0" algn="ctr">
                            <a:spcBef>
                              <a:spcPts val="0"/>
                            </a:spcBef>
                            <a:spcAft>
                              <a:spcPts val="0"/>
                            </a:spcAft>
                          </a:pPr>
                          <a:r>
                            <a:rPr lang="en-US" sz="32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𝑂</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00B050"/>
                                    </a:solidFill>
                                    <a:effectLst/>
                                    <a:latin typeface="Cambria Math" panose="02040503050406030204" pitchFamily="18" charset="0"/>
                                  </a:rPr>
                                  <m:t>𝛩</m:t>
                                </m:r>
                                <m:r>
                                  <a:rPr lang="en-US" sz="3200" smtClean="0">
                                    <a:solidFill>
                                      <a:srgbClr val="00B050"/>
                                    </a:solidFill>
                                    <a:effectLst/>
                                    <a:latin typeface="Cambria Math" panose="02040503050406030204" pitchFamily="18" charset="0"/>
                                  </a:rPr>
                                  <m:t>(1)</m:t>
                                </m:r>
                              </m:oMath>
                            </m:oMathPara>
                          </a14:m>
                          <a:endParaRPr lang="en-US" sz="3200" dirty="0">
                            <a:solidFill>
                              <a:srgbClr val="00B05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577256777"/>
                      </a:ext>
                    </a:extLst>
                  </a:tr>
                  <a:tr h="622811">
                    <a:tc>
                      <a:txBody>
                        <a:bodyPr/>
                        <a:lstStyle/>
                        <a:p>
                          <a:pPr marL="0" marR="0" algn="ctr">
                            <a:spcBef>
                              <a:spcPts val="0"/>
                            </a:spcBef>
                            <a:spcAft>
                              <a:spcPts val="0"/>
                            </a:spcAft>
                          </a:pPr>
                          <a:r>
                            <a:rPr lang="en-US" sz="3200">
                              <a:effectLst/>
                            </a:rPr>
                            <a:t>findKth</a:t>
                          </a:r>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FF0000"/>
                                    </a:solidFill>
                                    <a:effectLst/>
                                    <a:latin typeface="Cambria Math" panose="02040503050406030204" pitchFamily="18" charset="0"/>
                                  </a:rPr>
                                  <m:t>𝑂</m:t>
                                </m:r>
                                <m:r>
                                  <a:rPr lang="en-US" sz="3200" smtClean="0">
                                    <a:solidFill>
                                      <a:srgbClr val="FF0000"/>
                                    </a:solidFill>
                                    <a:effectLst/>
                                    <a:latin typeface="Cambria Math" panose="02040503050406030204" pitchFamily="18" charset="0"/>
                                  </a:rPr>
                                  <m:t>(</m:t>
                                </m:r>
                                <m:r>
                                  <m:rPr>
                                    <m:sty m:val="p"/>
                                  </m:rPr>
                                  <a:rPr lang="en-US" sz="3200" b="0" i="0" smtClean="0">
                                    <a:solidFill>
                                      <a:srgbClr val="FF0000"/>
                                    </a:solidFill>
                                    <a:effectLst/>
                                    <a:latin typeface="Cambria Math" panose="02040503050406030204" pitchFamily="18" charset="0"/>
                                  </a:rPr>
                                  <m:t>n</m:t>
                                </m:r>
                                <m:r>
                                  <a:rPr lang="en-US" sz="3200" smtClean="0">
                                    <a:solidFill>
                                      <a:srgbClr val="FF0000"/>
                                    </a:solidFill>
                                    <a:effectLst/>
                                    <a:latin typeface="Cambria Math" panose="02040503050406030204" pitchFamily="18" charset="0"/>
                                  </a:rPr>
                                  <m:t>)</m:t>
                                </m:r>
                              </m:oMath>
                            </m:oMathPara>
                          </a14:m>
                          <a:endParaRPr lang="en-US" sz="3200" dirty="0">
                            <a:solidFill>
                              <a:srgbClr val="FF000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303775653"/>
                      </a:ext>
                    </a:extLst>
                  </a:tr>
                  <a:tr h="622811">
                    <a:tc>
                      <a:txBody>
                        <a:bodyPr/>
                        <a:lstStyle/>
                        <a:p>
                          <a:pPr marL="0" marR="0" algn="ctr">
                            <a:spcBef>
                              <a:spcPts val="0"/>
                            </a:spcBef>
                            <a:spcAft>
                              <a:spcPts val="0"/>
                            </a:spcAft>
                          </a:pPr>
                          <a:r>
                            <a:rPr lang="en-US" sz="3200" dirty="0">
                              <a:effectLst/>
                            </a:rPr>
                            <a:t>remove (with given position)</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3200" i="1" kern="1200" smtClean="0">
                                    <a:solidFill>
                                      <a:schemeClr val="dk1"/>
                                    </a:solidFill>
                                    <a:effectLst/>
                                    <a:latin typeface="Cambria Math" panose="02040503050406030204" pitchFamily="18" charset="0"/>
                                    <a:ea typeface="+mn-ea"/>
                                    <a:cs typeface="+mn-cs"/>
                                  </a:rPr>
                                  <m:t>𝛩</m:t>
                                </m:r>
                                <m:r>
                                  <a:rPr lang="en-US" sz="3200" i="1" kern="1200" smtClean="0">
                                    <a:solidFill>
                                      <a:schemeClr val="dk1"/>
                                    </a:solidFill>
                                    <a:effectLst/>
                                    <a:latin typeface="Cambria Math" panose="02040503050406030204" pitchFamily="18" charset="0"/>
                                    <a:ea typeface="+mn-ea"/>
                                    <a:cs typeface="+mn-cs"/>
                                  </a:rPr>
                                  <m:t>(</m:t>
                                </m:r>
                                <m:r>
                                  <a:rPr lang="en-US" sz="3200" i="1" kern="1200" smtClean="0">
                                    <a:solidFill>
                                      <a:schemeClr val="dk1"/>
                                    </a:solidFill>
                                    <a:effectLst/>
                                    <a:latin typeface="Cambria Math" panose="02040503050406030204" pitchFamily="18" charset="0"/>
                                    <a:ea typeface="+mn-ea"/>
                                    <a:cs typeface="+mn-cs"/>
                                  </a:rPr>
                                  <m:t>𝑛</m:t>
                                </m:r>
                                <m:r>
                                  <a:rPr lang="en-US" sz="3200" i="1" kern="1200" smtClean="0">
                                    <a:solidFill>
                                      <a:schemeClr val="dk1"/>
                                    </a:solidFill>
                                    <a:effectLst/>
                                    <a:latin typeface="Cambria Math" panose="02040503050406030204" pitchFamily="18" charset="0"/>
                                    <a:ea typeface="+mn-ea"/>
                                    <a:cs typeface="+mn-cs"/>
                                  </a:rPr>
                                  <m:t>)</m:t>
                                </m:r>
                              </m:oMath>
                            </m:oMathPara>
                          </a14:m>
                          <a:endParaRPr lang="en-US" sz="48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3200" smtClean="0">
                                    <a:solidFill>
                                      <a:srgbClr val="00B050"/>
                                    </a:solidFill>
                                    <a:effectLst/>
                                    <a:latin typeface="Cambria Math" panose="02040503050406030204" pitchFamily="18" charset="0"/>
                                  </a:rPr>
                                  <m:t>𝛩</m:t>
                                </m:r>
                                <m:r>
                                  <a:rPr lang="en-US" sz="3200" smtClean="0">
                                    <a:solidFill>
                                      <a:srgbClr val="00B050"/>
                                    </a:solidFill>
                                    <a:effectLst/>
                                    <a:latin typeface="Cambria Math" panose="02040503050406030204" pitchFamily="18" charset="0"/>
                                  </a:rPr>
                                  <m:t>(1)</m:t>
                                </m:r>
                              </m:oMath>
                            </m:oMathPara>
                          </a14:m>
                          <a:endParaRPr lang="en-US" sz="3200" dirty="0">
                            <a:solidFill>
                              <a:srgbClr val="00B050"/>
                            </a:solidFill>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645567638"/>
                      </a:ext>
                    </a:extLst>
                  </a:tr>
                  <a:tr h="622811">
                    <a:tc>
                      <a:txBody>
                        <a:bodyPr/>
                        <a:lstStyle/>
                        <a:p>
                          <a:pPr marL="0" marR="0" algn="ctr">
                            <a:spcBef>
                              <a:spcPts val="0"/>
                            </a:spcBef>
                            <a:spcAft>
                              <a:spcPts val="0"/>
                            </a:spcAft>
                          </a:pPr>
                          <a:r>
                            <a:rPr lang="en-US" sz="32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(1)</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96921583"/>
                      </a:ext>
                    </a:extLst>
                  </a:tr>
                  <a:tr h="622811">
                    <a:tc>
                      <a:txBody>
                        <a:bodyPr/>
                        <a:lstStyle/>
                        <a:p>
                          <a:pPr marL="0" marR="0" algn="ctr">
                            <a:spcBef>
                              <a:spcPts val="0"/>
                            </a:spcBef>
                            <a:spcAft>
                              <a:spcPts val="0"/>
                            </a:spcAft>
                          </a:pPr>
                          <a:r>
                            <a:rPr lang="en-US" sz="32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69482128"/>
                      </a:ext>
                    </a:extLst>
                  </a:tr>
                  <a:tr h="622811">
                    <a:tc>
                      <a:txBody>
                        <a:bodyPr/>
                        <a:lstStyle/>
                        <a:p>
                          <a:pPr marL="0" marR="0" algn="ctr">
                            <a:spcBef>
                              <a:spcPts val="0"/>
                            </a:spcBef>
                            <a:spcAft>
                              <a:spcPts val="0"/>
                            </a:spcAft>
                          </a:pPr>
                          <a:r>
                            <a:rPr lang="en-US" sz="32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sz="3200">
                                    <a:effectLst/>
                                    <a:latin typeface="Cambria Math" panose="02040503050406030204" pitchFamily="18" charset="0"/>
                                  </a:rPr>
                                  <m:t>𝛩</m:t>
                                </m:r>
                                <m:r>
                                  <a:rPr lang="en-US" sz="3200">
                                    <a:effectLst/>
                                    <a:latin typeface="Cambria Math" panose="02040503050406030204" pitchFamily="18" charset="0"/>
                                  </a:rPr>
                                  <m:t>(</m:t>
                                </m:r>
                                <m:r>
                                  <a:rPr lang="en-US" sz="3200">
                                    <a:effectLst/>
                                    <a:latin typeface="Cambria Math" panose="02040503050406030204" pitchFamily="18" charset="0"/>
                                  </a:rPr>
                                  <m:t>𝑛</m:t>
                                </m:r>
                                <m:r>
                                  <a:rPr lang="en-US" sz="3200">
                                    <a:effectLst/>
                                    <a:latin typeface="Cambria Math" panose="02040503050406030204" pitchFamily="18" charset="0"/>
                                  </a:rPr>
                                  <m:t>)</m:t>
                                </m:r>
                              </m:oMath>
                            </m:oMathPara>
                          </a14:m>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2396660076"/>
                      </a:ext>
                    </a:extLst>
                  </a:tr>
                </a:tbl>
              </a:graphicData>
            </a:graphic>
          </p:graphicFrame>
        </mc:Choice>
        <mc:Fallback xmlns="">
          <p:graphicFrame>
            <p:nvGraphicFramePr>
              <p:cNvPr id="4" name="ตาราง 3"/>
              <p:cNvGraphicFramePr>
                <a:graphicFrameLocks noGrp="1"/>
              </p:cNvGraphicFramePr>
              <p:nvPr>
                <p:extLst>
                  <p:ext uri="{D42A27DB-BD31-4B8C-83A1-F6EECF244321}">
                    <p14:modId xmlns:p14="http://schemas.microsoft.com/office/powerpoint/2010/main" val="90576792"/>
                  </p:ext>
                </p:extLst>
              </p:nvPr>
            </p:nvGraphicFramePr>
            <p:xfrm>
              <a:off x="1061125" y="1157838"/>
              <a:ext cx="10069749" cy="5335037"/>
            </p:xfrm>
            <a:graphic>
              <a:graphicData uri="http://schemas.openxmlformats.org/drawingml/2006/table">
                <a:tbl>
                  <a:tblPr firstRow="1" firstCol="1" bandRow="1">
                    <a:tableStyleId>{5C22544A-7EE6-4342-B048-85BDC9FD1C3A}</a:tableStyleId>
                  </a:tblPr>
                  <a:tblGrid>
                    <a:gridCol w="3355649">
                      <a:extLst>
                        <a:ext uri="{9D8B030D-6E8A-4147-A177-3AD203B41FA5}">
                          <a16:colId xmlns:a16="http://schemas.microsoft.com/office/drawing/2014/main" val="762116231"/>
                        </a:ext>
                      </a:extLst>
                    </a:gridCol>
                    <a:gridCol w="3357050">
                      <a:extLst>
                        <a:ext uri="{9D8B030D-6E8A-4147-A177-3AD203B41FA5}">
                          <a16:colId xmlns:a16="http://schemas.microsoft.com/office/drawing/2014/main" val="23377526"/>
                        </a:ext>
                      </a:extLst>
                    </a:gridCol>
                    <a:gridCol w="3357050">
                      <a:extLst>
                        <a:ext uri="{9D8B030D-6E8A-4147-A177-3AD203B41FA5}">
                          <a16:colId xmlns:a16="http://schemas.microsoft.com/office/drawing/2014/main" val="4209562475"/>
                        </a:ext>
                      </a:extLst>
                    </a:gridCol>
                  </a:tblGrid>
                  <a:tr h="622811">
                    <a:tc>
                      <a:txBody>
                        <a:bodyPr/>
                        <a:lstStyle/>
                        <a:p>
                          <a:pPr marL="0" marR="0" algn="ctr">
                            <a:spcBef>
                              <a:spcPts val="0"/>
                            </a:spcBef>
                            <a:spcAft>
                              <a:spcPts val="0"/>
                            </a:spcAft>
                          </a:pPr>
                          <a:r>
                            <a:rPr lang="en-US" sz="3200" dirty="0">
                              <a:effectLst/>
                            </a:rPr>
                            <a:t>operations</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Array</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pPr marL="0" marR="0" algn="ctr">
                            <a:spcBef>
                              <a:spcPts val="0"/>
                            </a:spcBef>
                            <a:spcAft>
                              <a:spcPts val="0"/>
                            </a:spcAft>
                          </a:pPr>
                          <a:r>
                            <a:rPr lang="en-US" sz="3200" dirty="0">
                              <a:effectLst/>
                            </a:rPr>
                            <a:t>Linked list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extLst>
                      <a:ext uri="{0D108BD9-81ED-4DB2-BD59-A6C34878D82A}">
                        <a16:rowId xmlns:a16="http://schemas.microsoft.com/office/drawing/2014/main" val="2782728223"/>
                      </a:ext>
                    </a:extLst>
                  </a:tr>
                  <a:tr h="622811">
                    <a:tc>
                      <a:txBody>
                        <a:bodyPr/>
                        <a:lstStyle/>
                        <a:p>
                          <a:pPr marL="0" marR="0" algn="ctr">
                            <a:spcBef>
                              <a:spcPts val="0"/>
                            </a:spcBef>
                            <a:spcAft>
                              <a:spcPts val="0"/>
                            </a:spcAft>
                          </a:pPr>
                          <a:r>
                            <a:rPr lang="en-US" sz="3200" dirty="0">
                              <a:effectLst/>
                            </a:rPr>
                            <a:t>find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117476" r="-101091" b="-669903"/>
                          </a:stretch>
                        </a:blipFill>
                      </a:tcPr>
                    </a:tc>
                    <a:tc>
                      <a:txBody>
                        <a:bodyPr/>
                        <a:lstStyle/>
                        <a:p>
                          <a:endParaRPr lang="en-US"/>
                        </a:p>
                      </a:txBody>
                      <a:tcPr marL="68580" marR="68580" marT="0" marB="0">
                        <a:blipFill>
                          <a:blip r:embed="rId3"/>
                          <a:stretch>
                            <a:fillRect l="-200000" t="-117476" r="-907" b="-669903"/>
                          </a:stretch>
                        </a:blipFill>
                      </a:tcPr>
                    </a:tc>
                    <a:extLst>
                      <a:ext uri="{0D108BD9-81ED-4DB2-BD59-A6C34878D82A}">
                        <a16:rowId xmlns:a16="http://schemas.microsoft.com/office/drawing/2014/main" val="1958800588"/>
                      </a:ext>
                    </a:extLst>
                  </a:tr>
                  <a:tr h="622811">
                    <a:tc>
                      <a:txBody>
                        <a:bodyPr/>
                        <a:lstStyle/>
                        <a:p>
                          <a:pPr marL="0" marR="0" algn="ctr">
                            <a:spcBef>
                              <a:spcPts val="0"/>
                            </a:spcBef>
                            <a:spcAft>
                              <a:spcPts val="0"/>
                            </a:spcAft>
                          </a:pPr>
                          <a:r>
                            <a:rPr lang="en-US" sz="3200" dirty="0">
                              <a:effectLst/>
                            </a:rPr>
                            <a:t>insert</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219608" r="-101091" b="-576471"/>
                          </a:stretch>
                        </a:blipFill>
                      </a:tcPr>
                    </a:tc>
                    <a:tc>
                      <a:txBody>
                        <a:bodyPr/>
                        <a:lstStyle/>
                        <a:p>
                          <a:endParaRPr lang="en-US"/>
                        </a:p>
                      </a:txBody>
                      <a:tcPr marL="68580" marR="68580" marT="0" marB="0">
                        <a:blipFill>
                          <a:blip r:embed="rId3"/>
                          <a:stretch>
                            <a:fillRect l="-200000" t="-219608" r="-907" b="-576471"/>
                          </a:stretch>
                        </a:blipFill>
                      </a:tcPr>
                    </a:tc>
                    <a:extLst>
                      <a:ext uri="{0D108BD9-81ED-4DB2-BD59-A6C34878D82A}">
                        <a16:rowId xmlns:a16="http://schemas.microsoft.com/office/drawing/2014/main" val="577256777"/>
                      </a:ext>
                    </a:extLst>
                  </a:tr>
                  <a:tr h="622811">
                    <a:tc>
                      <a:txBody>
                        <a:bodyPr/>
                        <a:lstStyle/>
                        <a:p>
                          <a:pPr marL="0" marR="0" algn="ctr">
                            <a:spcBef>
                              <a:spcPts val="0"/>
                            </a:spcBef>
                            <a:spcAft>
                              <a:spcPts val="0"/>
                            </a:spcAft>
                          </a:pPr>
                          <a:r>
                            <a:rPr lang="en-US" sz="3200">
                              <a:effectLst/>
                            </a:rPr>
                            <a:t>findKth</a:t>
                          </a:r>
                          <a:endParaRPr lang="en-US" sz="320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316505" r="-101091" b="-470874"/>
                          </a:stretch>
                        </a:blipFill>
                      </a:tcPr>
                    </a:tc>
                    <a:tc>
                      <a:txBody>
                        <a:bodyPr/>
                        <a:lstStyle/>
                        <a:p>
                          <a:endParaRPr lang="en-US"/>
                        </a:p>
                      </a:txBody>
                      <a:tcPr marL="68580" marR="68580" marT="0" marB="0">
                        <a:blipFill>
                          <a:blip r:embed="rId3"/>
                          <a:stretch>
                            <a:fillRect l="-200000" t="-316505" r="-907" b="-470874"/>
                          </a:stretch>
                        </a:blipFill>
                      </a:tcPr>
                    </a:tc>
                    <a:extLst>
                      <a:ext uri="{0D108BD9-81ED-4DB2-BD59-A6C34878D82A}">
                        <a16:rowId xmlns:a16="http://schemas.microsoft.com/office/drawing/2014/main" val="2303775653"/>
                      </a:ext>
                    </a:extLst>
                  </a:tr>
                  <a:tr h="975360">
                    <a:tc>
                      <a:txBody>
                        <a:bodyPr/>
                        <a:lstStyle/>
                        <a:p>
                          <a:pPr marL="0" marR="0" algn="ctr">
                            <a:spcBef>
                              <a:spcPts val="0"/>
                            </a:spcBef>
                            <a:spcAft>
                              <a:spcPts val="0"/>
                            </a:spcAft>
                          </a:pPr>
                          <a:r>
                            <a:rPr lang="en-US" sz="3200" dirty="0">
                              <a:effectLst/>
                            </a:rPr>
                            <a:t>remove (with given position)</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268125" r="-101091" b="-203125"/>
                          </a:stretch>
                        </a:blipFill>
                      </a:tcPr>
                    </a:tc>
                    <a:tc>
                      <a:txBody>
                        <a:bodyPr/>
                        <a:lstStyle/>
                        <a:p>
                          <a:endParaRPr lang="en-US"/>
                        </a:p>
                      </a:txBody>
                      <a:tcPr marL="68580" marR="68580" marT="0" marB="0">
                        <a:blipFill>
                          <a:blip r:embed="rId3"/>
                          <a:stretch>
                            <a:fillRect l="-200000" t="-268125" r="-907" b="-203125"/>
                          </a:stretch>
                        </a:blipFill>
                      </a:tcPr>
                    </a:tc>
                    <a:extLst>
                      <a:ext uri="{0D108BD9-81ED-4DB2-BD59-A6C34878D82A}">
                        <a16:rowId xmlns:a16="http://schemas.microsoft.com/office/drawing/2014/main" val="645567638"/>
                      </a:ext>
                    </a:extLst>
                  </a:tr>
                  <a:tr h="622811">
                    <a:tc>
                      <a:txBody>
                        <a:bodyPr/>
                        <a:lstStyle/>
                        <a:p>
                          <a:pPr marL="0" marR="0" algn="ctr">
                            <a:spcBef>
                              <a:spcPts val="0"/>
                            </a:spcBef>
                            <a:spcAft>
                              <a:spcPts val="0"/>
                            </a:spcAft>
                          </a:pPr>
                          <a:r>
                            <a:rPr lang="en-US" sz="3200" dirty="0">
                              <a:effectLst/>
                            </a:rPr>
                            <a:t>head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577451" r="-101091" b="-218627"/>
                          </a:stretch>
                        </a:blipFill>
                      </a:tcPr>
                    </a:tc>
                    <a:tc>
                      <a:txBody>
                        <a:bodyPr/>
                        <a:lstStyle/>
                        <a:p>
                          <a:endParaRPr lang="en-US"/>
                        </a:p>
                      </a:txBody>
                      <a:tcPr marL="68580" marR="68580" marT="0" marB="0">
                        <a:blipFill>
                          <a:blip r:embed="rId3"/>
                          <a:stretch>
                            <a:fillRect l="-200000" t="-577451" r="-907" b="-218627"/>
                          </a:stretch>
                        </a:blipFill>
                      </a:tcPr>
                    </a:tc>
                    <a:extLst>
                      <a:ext uri="{0D108BD9-81ED-4DB2-BD59-A6C34878D82A}">
                        <a16:rowId xmlns:a16="http://schemas.microsoft.com/office/drawing/2014/main" val="96921583"/>
                      </a:ext>
                    </a:extLst>
                  </a:tr>
                  <a:tr h="622811">
                    <a:tc>
                      <a:txBody>
                        <a:bodyPr/>
                        <a:lstStyle/>
                        <a:p>
                          <a:pPr marL="0" marR="0" algn="ctr">
                            <a:spcBef>
                              <a:spcPts val="0"/>
                            </a:spcBef>
                            <a:spcAft>
                              <a:spcPts val="0"/>
                            </a:spcAft>
                          </a:pPr>
                          <a:r>
                            <a:rPr lang="en-US" sz="3200" dirty="0">
                              <a:effectLst/>
                            </a:rPr>
                            <a:t>tail</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670874" r="-101091" b="-116505"/>
                          </a:stretch>
                        </a:blipFill>
                      </a:tcPr>
                    </a:tc>
                    <a:tc>
                      <a:txBody>
                        <a:bodyPr/>
                        <a:lstStyle/>
                        <a:p>
                          <a:endParaRPr lang="en-US"/>
                        </a:p>
                      </a:txBody>
                      <a:tcPr marL="68580" marR="68580" marT="0" marB="0">
                        <a:blipFill>
                          <a:blip r:embed="rId3"/>
                          <a:stretch>
                            <a:fillRect l="-200000" t="-670874" r="-907" b="-116505"/>
                          </a:stretch>
                        </a:blipFill>
                      </a:tcPr>
                    </a:tc>
                    <a:extLst>
                      <a:ext uri="{0D108BD9-81ED-4DB2-BD59-A6C34878D82A}">
                        <a16:rowId xmlns:a16="http://schemas.microsoft.com/office/drawing/2014/main" val="269482128"/>
                      </a:ext>
                    </a:extLst>
                  </a:tr>
                  <a:tr h="622811">
                    <a:tc>
                      <a:txBody>
                        <a:bodyPr/>
                        <a:lstStyle/>
                        <a:p>
                          <a:pPr marL="0" marR="0" algn="ctr">
                            <a:spcBef>
                              <a:spcPts val="0"/>
                            </a:spcBef>
                            <a:spcAft>
                              <a:spcPts val="0"/>
                            </a:spcAft>
                          </a:pPr>
                          <a:r>
                            <a:rPr lang="en-US" sz="3200" dirty="0">
                              <a:effectLst/>
                            </a:rPr>
                            <a:t>append</a:t>
                          </a:r>
                          <a:endParaRPr lang="en-US" sz="32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solidFill>
                          <a:schemeClr val="tx1">
                            <a:lumMod val="75000"/>
                            <a:lumOff val="25000"/>
                          </a:schemeClr>
                        </a:solidFill>
                      </a:tcPr>
                    </a:tc>
                    <a:tc>
                      <a:txBody>
                        <a:bodyPr/>
                        <a:lstStyle/>
                        <a:p>
                          <a:endParaRPr lang="en-US"/>
                        </a:p>
                      </a:txBody>
                      <a:tcPr marL="68580" marR="68580" marT="0" marB="0">
                        <a:blipFill>
                          <a:blip r:embed="rId3"/>
                          <a:stretch>
                            <a:fillRect l="-100364" t="-778431" r="-101091" b="-17647"/>
                          </a:stretch>
                        </a:blipFill>
                      </a:tcPr>
                    </a:tc>
                    <a:tc>
                      <a:txBody>
                        <a:bodyPr/>
                        <a:lstStyle/>
                        <a:p>
                          <a:endParaRPr lang="en-US"/>
                        </a:p>
                      </a:txBody>
                      <a:tcPr marL="68580" marR="68580" marT="0" marB="0">
                        <a:blipFill>
                          <a:blip r:embed="rId3"/>
                          <a:stretch>
                            <a:fillRect l="-200000" t="-778431" r="-907" b="-17647"/>
                          </a:stretch>
                        </a:blipFill>
                      </a:tcPr>
                    </a:tc>
                    <a:extLst>
                      <a:ext uri="{0D108BD9-81ED-4DB2-BD59-A6C34878D82A}">
                        <a16:rowId xmlns:a16="http://schemas.microsoft.com/office/drawing/2014/main" val="2396660076"/>
                      </a:ext>
                    </a:extLst>
                  </a:tr>
                </a:tbl>
              </a:graphicData>
            </a:graphic>
          </p:graphicFrame>
        </mc:Fallback>
      </mc:AlternateContent>
    </p:spTree>
    <p:extLst>
      <p:ext uri="{BB962C8B-B14F-4D97-AF65-F5344CB8AC3E}">
        <p14:creationId xmlns:p14="http://schemas.microsoft.com/office/powerpoint/2010/main" val="185061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838200" y="368490"/>
            <a:ext cx="10515600" cy="5808473"/>
          </a:xfrm>
        </p:spPr>
        <p:txBody>
          <a:bodyPr/>
          <a:lstStyle/>
          <a:p>
            <a:pPr marL="514350" lvl="0" indent="-514350">
              <a:buFont typeface="+mj-lt"/>
              <a:buAutoNum type="arabicPeriod"/>
            </a:pPr>
            <a:r>
              <a:rPr lang="en-US" dirty="0"/>
              <a:t>public </a:t>
            </a:r>
            <a:r>
              <a:rPr lang="en-US" dirty="0" err="1"/>
              <a:t>int</a:t>
            </a:r>
            <a:r>
              <a:rPr lang="en-US" dirty="0"/>
              <a:t> </a:t>
            </a:r>
            <a:r>
              <a:rPr lang="en-US" dirty="0" err="1"/>
              <a:t>findKth</a:t>
            </a:r>
            <a:r>
              <a:rPr lang="en-US" dirty="0"/>
              <a:t>(</a:t>
            </a:r>
            <a:r>
              <a:rPr lang="en-US" dirty="0" err="1"/>
              <a:t>int</a:t>
            </a:r>
            <a:r>
              <a:rPr lang="en-US" dirty="0"/>
              <a:t> </a:t>
            </a:r>
            <a:r>
              <a:rPr lang="en-US" dirty="0" err="1"/>
              <a:t>kthPosition</a:t>
            </a:r>
            <a:r>
              <a:rPr lang="en-US" dirty="0"/>
              <a:t>) throws Exception{</a:t>
            </a:r>
          </a:p>
          <a:p>
            <a:pPr marL="514350" lvl="0" indent="-514350">
              <a:buFont typeface="+mj-lt"/>
              <a:buAutoNum type="arabicPeriod"/>
            </a:pPr>
            <a:r>
              <a:rPr lang="en-US" dirty="0"/>
              <a:t>      if (</a:t>
            </a:r>
            <a:r>
              <a:rPr lang="en-US" dirty="0" err="1"/>
              <a:t>theArray</a:t>
            </a:r>
            <a:r>
              <a:rPr lang="en-US" dirty="0"/>
              <a:t> == null ||</a:t>
            </a:r>
            <a:r>
              <a:rPr lang="en-US" dirty="0" err="1"/>
              <a:t>kthPosition</a:t>
            </a:r>
            <a:r>
              <a:rPr lang="en-US" dirty="0"/>
              <a:t> &lt; 0 || </a:t>
            </a:r>
            <a:r>
              <a:rPr lang="en-US" dirty="0" err="1"/>
              <a:t>kthPosition</a:t>
            </a:r>
            <a:r>
              <a:rPr lang="en-US" dirty="0"/>
              <a:t> &gt; </a:t>
            </a:r>
          </a:p>
          <a:p>
            <a:pPr marL="514350" lvl="0" indent="-514350">
              <a:buFont typeface="+mj-lt"/>
              <a:buAutoNum type="arabicPeriod"/>
            </a:pPr>
            <a:r>
              <a:rPr lang="en-US" dirty="0"/>
              <a:t>          </a:t>
            </a:r>
            <a:r>
              <a:rPr lang="en-US" dirty="0" err="1"/>
              <a:t>theArray.length</a:t>
            </a:r>
            <a:r>
              <a:rPr lang="en-US" dirty="0"/>
              <a:t> - 1)</a:t>
            </a:r>
          </a:p>
          <a:p>
            <a:pPr marL="514350" lvl="0" indent="-514350">
              <a:buFont typeface="+mj-lt"/>
              <a:buAutoNum type="arabicPeriod"/>
            </a:pPr>
            <a:r>
              <a:rPr lang="en-US" dirty="0"/>
              <a:t>          throw new Exception();// exit the method if the array does </a:t>
            </a:r>
          </a:p>
          <a:p>
            <a:pPr marL="514350" lvl="0" indent="-514350">
              <a:buFont typeface="+mj-lt"/>
              <a:buAutoNum type="arabicPeriod"/>
            </a:pPr>
            <a:r>
              <a:rPr lang="en-US" dirty="0"/>
              <a:t>              //not exist or the position is negative or greater than </a:t>
            </a:r>
          </a:p>
          <a:p>
            <a:pPr marL="514350" lvl="0" indent="-514350">
              <a:buFont typeface="+mj-lt"/>
              <a:buAutoNum type="arabicPeriod"/>
            </a:pPr>
            <a:r>
              <a:rPr lang="en-US" dirty="0"/>
              <a:t>              //the last possible position, throw exception.</a:t>
            </a:r>
          </a:p>
          <a:p>
            <a:pPr marL="514350" lvl="0" indent="-514350">
              <a:buFont typeface="+mj-lt"/>
              <a:buAutoNum type="arabicPeriod"/>
            </a:pPr>
            <a:r>
              <a:rPr lang="en-US" dirty="0"/>
              <a:t>      return </a:t>
            </a:r>
            <a:r>
              <a:rPr lang="en-US" dirty="0" err="1"/>
              <a:t>theArray</a:t>
            </a:r>
            <a:r>
              <a:rPr lang="en-US" dirty="0"/>
              <a:t>[</a:t>
            </a:r>
            <a:r>
              <a:rPr lang="en-US" dirty="0" err="1"/>
              <a:t>kthPosition</a:t>
            </a:r>
            <a:r>
              <a:rPr lang="en-US" dirty="0"/>
              <a:t>];</a:t>
            </a:r>
          </a:p>
          <a:p>
            <a:pPr marL="514350" lvl="0" indent="-514350">
              <a:buFont typeface="+mj-lt"/>
              <a:buAutoNum type="arabicPeriod"/>
            </a:pPr>
            <a:r>
              <a:rPr lang="en-US" dirty="0"/>
              <a:t>  }</a:t>
            </a:r>
          </a:p>
          <a:p>
            <a:endParaRPr lang="en-US" dirty="0"/>
          </a:p>
        </p:txBody>
      </p:sp>
      <p:sp>
        <p:nvSpPr>
          <p:cNvPr id="4" name="ลูกศรขวา 3"/>
          <p:cNvSpPr/>
          <p:nvPr/>
        </p:nvSpPr>
        <p:spPr>
          <a:xfrm>
            <a:off x="6250675" y="3398293"/>
            <a:ext cx="736979" cy="682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ดาว 7 แฉก 4"/>
              <p:cNvSpPr/>
              <p:nvPr/>
            </p:nvSpPr>
            <p:spPr>
              <a:xfrm>
                <a:off x="6987654" y="3272726"/>
                <a:ext cx="3343701" cy="1596788"/>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Instant access </a:t>
                </a:r>
                <a14:m>
                  <m:oMath xmlns:m="http://schemas.openxmlformats.org/officeDocument/2006/math">
                    <m:r>
                      <a:rPr lang="en-US" sz="2000" i="1">
                        <a:solidFill>
                          <a:schemeClr val="bg1"/>
                        </a:solidFill>
                        <a:latin typeface="Cambria Math" panose="02040503050406030204" pitchFamily="18" charset="0"/>
                      </a:rPr>
                      <m:t>𝛩</m:t>
                    </m:r>
                    <m:r>
                      <a:rPr lang="en-US" sz="2000" i="1">
                        <a:solidFill>
                          <a:schemeClr val="bg1"/>
                        </a:solidFill>
                        <a:latin typeface="Cambria Math" panose="02040503050406030204" pitchFamily="18" charset="0"/>
                      </a:rPr>
                      <m:t>(1)</m:t>
                    </m:r>
                  </m:oMath>
                </a14:m>
                <a:r>
                  <a:rPr lang="en-US" sz="2000" dirty="0">
                    <a:solidFill>
                      <a:schemeClr val="bg1"/>
                    </a:solidFill>
                  </a:rPr>
                  <a:t>  </a:t>
                </a:r>
              </a:p>
            </p:txBody>
          </p:sp>
        </mc:Choice>
        <mc:Fallback xmlns="">
          <p:sp>
            <p:nvSpPr>
              <p:cNvPr id="5" name="ดาว 7 แฉก 4"/>
              <p:cNvSpPr>
                <a:spLocks noRot="1" noChangeAspect="1" noMove="1" noResize="1" noEditPoints="1" noAdjustHandles="1" noChangeArrowheads="1" noChangeShapeType="1" noTextEdit="1"/>
              </p:cNvSpPr>
              <p:nvPr/>
            </p:nvSpPr>
            <p:spPr>
              <a:xfrm>
                <a:off x="6987654" y="3272726"/>
                <a:ext cx="3343701" cy="1596788"/>
              </a:xfrm>
              <a:prstGeom prst="star7">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040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insert</a:t>
            </a:r>
          </a:p>
        </p:txBody>
      </p:sp>
      <p:sp>
        <p:nvSpPr>
          <p:cNvPr id="3" name="ตัวแทนเนื้อหา 2"/>
          <p:cNvSpPr>
            <a:spLocks noGrp="1"/>
          </p:cNvSpPr>
          <p:nvPr>
            <p:ph idx="1"/>
          </p:nvPr>
        </p:nvSpPr>
        <p:spPr>
          <a:xfrm>
            <a:off x="838200" y="1485900"/>
            <a:ext cx="10515600" cy="4691063"/>
          </a:xfrm>
        </p:spPr>
        <p:txBody>
          <a:bodyPr>
            <a:normAutofit fontScale="92500" lnSpcReduction="20000"/>
          </a:bodyPr>
          <a:lstStyle/>
          <a:p>
            <a:pPr marL="514350" lvl="0" indent="-514350">
              <a:buFont typeface="+mj-lt"/>
              <a:buAutoNum type="arabicPeriod"/>
            </a:pPr>
            <a:r>
              <a:rPr lang="en-US" b="1" dirty="0"/>
              <a:t> public void insert(</a:t>
            </a:r>
            <a:r>
              <a:rPr lang="en-US" b="1" dirty="0" err="1"/>
              <a:t>int</a:t>
            </a:r>
            <a:r>
              <a:rPr lang="en-US" b="1" dirty="0"/>
              <a:t> value, </a:t>
            </a:r>
            <a:r>
              <a:rPr lang="en-US" b="1" dirty="0" err="1"/>
              <a:t>int</a:t>
            </a:r>
            <a:r>
              <a:rPr lang="en-US" b="1" dirty="0"/>
              <a:t> position) {</a:t>
            </a:r>
          </a:p>
          <a:p>
            <a:pPr marL="514350" lvl="0" indent="-514350">
              <a:buFont typeface="+mj-lt"/>
              <a:buAutoNum type="arabicPeriod"/>
            </a:pPr>
            <a:r>
              <a:rPr lang="en-US" b="1" dirty="0"/>
              <a:t>      // if we have empty array</a:t>
            </a:r>
          </a:p>
          <a:p>
            <a:pPr marL="514350" lvl="0" indent="-514350">
              <a:buFont typeface="+mj-lt"/>
              <a:buAutoNum type="arabicPeriod"/>
            </a:pPr>
            <a:r>
              <a:rPr lang="en-US" b="1" dirty="0"/>
              <a:t>      if (</a:t>
            </a:r>
            <a:r>
              <a:rPr lang="en-US" b="1" dirty="0" err="1"/>
              <a:t>theArray</a:t>
            </a:r>
            <a:r>
              <a:rPr lang="en-US" b="1" dirty="0"/>
              <a:t> == null) {</a:t>
            </a:r>
          </a:p>
          <a:p>
            <a:pPr marL="514350" lvl="0" indent="-514350">
              <a:buFont typeface="+mj-lt"/>
              <a:buAutoNum type="arabicPeriod"/>
            </a:pPr>
            <a:r>
              <a:rPr lang="en-US" b="1" dirty="0"/>
              <a:t>          if (position != 0) {</a:t>
            </a:r>
          </a:p>
          <a:p>
            <a:pPr marL="514350" lvl="0" indent="-514350">
              <a:buFont typeface="+mj-lt"/>
              <a:buAutoNum type="arabicPeriod"/>
            </a:pPr>
            <a:r>
              <a:rPr lang="en-US" b="1" dirty="0"/>
              <a:t>              return;</a:t>
            </a:r>
          </a:p>
          <a:p>
            <a:pPr marL="514350" lvl="0" indent="-514350">
              <a:buFont typeface="+mj-lt"/>
              <a:buAutoNum type="arabicPeriod"/>
            </a:pPr>
            <a:r>
              <a:rPr lang="en-US" b="1" dirty="0"/>
              <a:t>      </a:t>
            </a:r>
            <a:r>
              <a:rPr lang="th-TH" b="1" dirty="0"/>
              <a:t>    </a:t>
            </a:r>
            <a:r>
              <a:rPr lang="en-US" b="1" dirty="0"/>
              <a:t>} else {</a:t>
            </a:r>
          </a:p>
          <a:p>
            <a:pPr marL="514350" lvl="0" indent="-514350">
              <a:buFont typeface="+mj-lt"/>
              <a:buAutoNum type="arabicPeriod"/>
            </a:pPr>
            <a:r>
              <a:rPr lang="th-TH" b="1" dirty="0"/>
              <a:t>         </a:t>
            </a:r>
            <a:r>
              <a:rPr lang="en-US" b="1" dirty="0"/>
              <a:t>     </a:t>
            </a:r>
            <a:r>
              <a:rPr lang="en-US" b="1" dirty="0" err="1"/>
              <a:t>theArray</a:t>
            </a:r>
            <a:r>
              <a:rPr lang="en-US" b="1" dirty="0"/>
              <a:t> = new </a:t>
            </a:r>
            <a:r>
              <a:rPr lang="en-US" b="1" dirty="0" err="1"/>
              <a:t>int</a:t>
            </a:r>
            <a:r>
              <a:rPr lang="en-US" b="1" dirty="0"/>
              <a:t>[1];</a:t>
            </a:r>
          </a:p>
          <a:p>
            <a:pPr marL="514350" lvl="0" indent="-514350">
              <a:buFont typeface="+mj-lt"/>
              <a:buAutoNum type="arabicPeriod"/>
            </a:pPr>
            <a:r>
              <a:rPr lang="en-US" b="1" dirty="0"/>
              <a:t>              </a:t>
            </a:r>
            <a:r>
              <a:rPr lang="en-US" b="1" dirty="0" err="1"/>
              <a:t>theArray</a:t>
            </a:r>
            <a:r>
              <a:rPr lang="en-US" b="1" dirty="0"/>
              <a:t>[0] = value;</a:t>
            </a:r>
          </a:p>
          <a:p>
            <a:pPr marL="514350" lvl="0" indent="-514350">
              <a:buFont typeface="+mj-lt"/>
              <a:buAutoNum type="arabicPeriod"/>
            </a:pPr>
            <a:r>
              <a:rPr lang="th-TH" b="1" dirty="0"/>
              <a:t>            </a:t>
            </a:r>
            <a:r>
              <a:rPr lang="en-US" b="1" dirty="0"/>
              <a:t>  return;</a:t>
            </a:r>
          </a:p>
          <a:p>
            <a:pPr marL="514350" lvl="0" indent="-514350">
              <a:buFont typeface="+mj-lt"/>
              <a:buAutoNum type="arabicPeriod"/>
            </a:pPr>
            <a:r>
              <a:rPr lang="th-TH" b="1" dirty="0"/>
              <a:t>         </a:t>
            </a:r>
            <a:r>
              <a:rPr lang="en-US" b="1" dirty="0"/>
              <a:t>}</a:t>
            </a:r>
          </a:p>
          <a:p>
            <a:pPr marL="514350" lvl="0" indent="-514350">
              <a:buFont typeface="+mj-lt"/>
              <a:buAutoNum type="arabicPeriod"/>
            </a:pPr>
            <a:r>
              <a:rPr lang="th-TH" b="1" dirty="0"/>
              <a:t>   </a:t>
            </a: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6629400" y="2247900"/>
                <a:ext cx="4114800" cy="3371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method ends quickly if the array is initially empty (running time of this case is </a:t>
                </a:r>
                <a14:m>
                  <m:oMath xmlns:m="http://schemas.openxmlformats.org/officeDocument/2006/math">
                    <m:r>
                      <a:rPr lang="en-US" sz="3200" b="1" i="1">
                        <a:latin typeface="Cambria Math" panose="02040503050406030204" pitchFamily="18" charset="0"/>
                      </a:rPr>
                      <m:t>𝜣</m:t>
                    </m:r>
                    <m:r>
                      <a:rPr lang="en-US" sz="3200" b="1" i="1">
                        <a:latin typeface="Cambria Math" panose="02040503050406030204" pitchFamily="18" charset="0"/>
                      </a:rPr>
                      <m:t>(</m:t>
                    </m:r>
                    <m:r>
                      <a:rPr lang="en-US" sz="3200" b="1" i="1">
                        <a:latin typeface="Cambria Math" panose="02040503050406030204" pitchFamily="18" charset="0"/>
                      </a:rPr>
                      <m:t>𝟏</m:t>
                    </m:r>
                    <m:r>
                      <a:rPr lang="en-US" sz="3200" b="1" i="1">
                        <a:latin typeface="Cambria Math" panose="02040503050406030204" pitchFamily="18" charset="0"/>
                      </a:rPr>
                      <m:t>)</m:t>
                    </m:r>
                  </m:oMath>
                </a14:m>
                <a:r>
                  <a:rPr lang="en-US" sz="3200" b="1" dirty="0"/>
                  <a:t>)</a:t>
                </a:r>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6629400" y="2247900"/>
                <a:ext cx="4114800" cy="3371850"/>
              </a:xfrm>
              <a:prstGeom prst="roundRect">
                <a:avLst/>
              </a:prstGeom>
              <a:blipFill>
                <a:blip r:embed="rId2"/>
                <a:stretch>
                  <a:fillRect r="-295"/>
                </a:stretch>
              </a:blipFill>
            </p:spPr>
            <p:txBody>
              <a:bodyPr/>
              <a:lstStyle/>
              <a:p>
                <a:r>
                  <a:rPr lang="en-US">
                    <a:noFill/>
                  </a:rPr>
                  <a:t> </a:t>
                </a:r>
              </a:p>
            </p:txBody>
          </p:sp>
        </mc:Fallback>
      </mc:AlternateContent>
    </p:spTree>
    <p:extLst>
      <p:ext uri="{BB962C8B-B14F-4D97-AF65-F5344CB8AC3E}">
        <p14:creationId xmlns:p14="http://schemas.microsoft.com/office/powerpoint/2010/main" val="206121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361950" y="438150"/>
            <a:ext cx="10515600" cy="5948363"/>
          </a:xfrm>
        </p:spPr>
        <p:txBody>
          <a:bodyPr/>
          <a:lstStyle/>
          <a:p>
            <a:pPr marL="514350" lvl="0" indent="-514350">
              <a:buFont typeface="+mj-lt"/>
              <a:buAutoNum type="arabicPeriod"/>
            </a:pPr>
            <a:r>
              <a:rPr lang="th-TH" b="1" dirty="0"/>
              <a:t> </a:t>
            </a:r>
            <a:r>
              <a:rPr lang="en-US" b="1" dirty="0"/>
              <a:t>if (position &lt; 0 || position &gt; </a:t>
            </a:r>
            <a:r>
              <a:rPr lang="en-US" b="1" dirty="0" err="1"/>
              <a:t>theArray.length</a:t>
            </a:r>
            <a:r>
              <a:rPr lang="en-US" b="1" dirty="0"/>
              <a:t> - 1)</a:t>
            </a:r>
          </a:p>
          <a:p>
            <a:pPr marL="514350" lvl="0" indent="-514350">
              <a:buFont typeface="+mj-lt"/>
              <a:buAutoNum type="arabicPeriod"/>
            </a:pPr>
            <a:r>
              <a:rPr lang="th-TH" b="1" dirty="0"/>
              <a:t>         </a:t>
            </a:r>
            <a:r>
              <a:rPr lang="en-US" b="1" dirty="0"/>
              <a:t>return; // exit the method if the position is</a:t>
            </a:r>
          </a:p>
          <a:p>
            <a:pPr marL="514350" lvl="0" indent="-514350">
              <a:buFont typeface="+mj-lt"/>
              <a:buAutoNum type="arabicPeriod"/>
            </a:pPr>
            <a:r>
              <a:rPr lang="th-TH" b="1" dirty="0"/>
              <a:t>                </a:t>
            </a:r>
            <a:r>
              <a:rPr lang="en-US" b="1" dirty="0"/>
              <a:t> // negative or greater than the last possible </a:t>
            </a:r>
          </a:p>
          <a:p>
            <a:pPr marL="514350" lvl="0" indent="-514350">
              <a:buFont typeface="+mj-lt"/>
              <a:buAutoNum type="arabicPeriod"/>
            </a:pPr>
            <a:r>
              <a:rPr lang="en-US" b="1" dirty="0"/>
              <a:t>                 // position.</a:t>
            </a:r>
          </a:p>
          <a:p>
            <a:pPr marL="514350" lvl="0" indent="-514350">
              <a:buFont typeface="+mj-lt"/>
              <a:buAutoNum type="arabicPeriod"/>
            </a:pPr>
            <a:r>
              <a:rPr lang="th-TH" b="1" dirty="0"/>
              <a:t>            </a:t>
            </a:r>
            <a:endParaRPr lang="en-US" b="1" dirty="0"/>
          </a:p>
          <a:p>
            <a:pPr marL="514350" lvl="0" indent="-514350">
              <a:buFont typeface="+mj-lt"/>
              <a:buAutoNum type="arabicPeriod"/>
            </a:pPr>
            <a:r>
              <a:rPr lang="en-US" b="1" dirty="0"/>
              <a:t>     // copy contents into an expanded array(must expand).</a:t>
            </a:r>
          </a:p>
          <a:p>
            <a:pPr marL="514350" lvl="0" indent="-514350">
              <a:buFont typeface="+mj-lt"/>
              <a:buAutoNum type="arabicPeriod"/>
            </a:pPr>
            <a:r>
              <a:rPr lang="en-US" b="1" dirty="0"/>
              <a:t>     </a:t>
            </a:r>
            <a:r>
              <a:rPr lang="en-US" b="1" dirty="0" err="1"/>
              <a:t>int</a:t>
            </a:r>
            <a:r>
              <a:rPr lang="en-US" b="1" dirty="0"/>
              <a:t>[] c = new </a:t>
            </a:r>
            <a:r>
              <a:rPr lang="en-US" b="1" dirty="0" err="1"/>
              <a:t>int</a:t>
            </a:r>
            <a:r>
              <a:rPr lang="en-US" b="1" dirty="0"/>
              <a:t>[</a:t>
            </a:r>
            <a:r>
              <a:rPr lang="en-US" b="1" dirty="0" err="1"/>
              <a:t>theArray.length</a:t>
            </a:r>
            <a:r>
              <a:rPr lang="en-US" b="1" dirty="0"/>
              <a:t> + 1];</a:t>
            </a:r>
          </a:p>
          <a:p>
            <a:pPr marL="514350" lvl="0" indent="-514350">
              <a:buFont typeface="+mj-lt"/>
              <a:buAutoNum type="arabicPeriod"/>
            </a:pPr>
            <a:r>
              <a:rPr lang="th-TH" b="1" dirty="0"/>
              <a:t>  </a:t>
            </a:r>
            <a:r>
              <a:rPr lang="en-US" b="1" dirty="0"/>
              <a:t>   for (</a:t>
            </a:r>
            <a:r>
              <a:rPr lang="en-US" b="1" dirty="0" err="1"/>
              <a:t>int</a:t>
            </a:r>
            <a:r>
              <a:rPr lang="en-US" b="1" dirty="0"/>
              <a:t> </a:t>
            </a:r>
            <a:r>
              <a:rPr lang="en-US" b="1" dirty="0" err="1"/>
              <a:t>i</a:t>
            </a:r>
            <a:r>
              <a:rPr lang="en-US" b="1" dirty="0"/>
              <a:t> = 0; </a:t>
            </a:r>
            <a:r>
              <a:rPr lang="en-US" b="1" dirty="0" err="1"/>
              <a:t>i</a:t>
            </a:r>
            <a:r>
              <a:rPr lang="en-US" b="1" dirty="0"/>
              <a:t> &lt; </a:t>
            </a:r>
            <a:r>
              <a:rPr lang="en-US" b="1" dirty="0" err="1"/>
              <a:t>theArray.length</a:t>
            </a:r>
            <a:r>
              <a:rPr lang="en-US" b="1" dirty="0"/>
              <a:t>; </a:t>
            </a:r>
            <a:r>
              <a:rPr lang="en-US" b="1" dirty="0" err="1"/>
              <a:t>i</a:t>
            </a:r>
            <a:r>
              <a:rPr lang="en-US" b="1" dirty="0"/>
              <a:t>++) {</a:t>
            </a:r>
          </a:p>
          <a:p>
            <a:pPr marL="514350" lvl="0" indent="-514350">
              <a:buFont typeface="+mj-lt"/>
              <a:buAutoNum type="arabicPeriod"/>
            </a:pPr>
            <a:r>
              <a:rPr lang="th-TH" b="1" dirty="0"/>
              <a:t>      </a:t>
            </a:r>
            <a:r>
              <a:rPr lang="en-US" b="1" dirty="0"/>
              <a:t>   c[</a:t>
            </a:r>
            <a:r>
              <a:rPr lang="en-US" b="1" dirty="0" err="1"/>
              <a:t>i</a:t>
            </a:r>
            <a:r>
              <a:rPr lang="en-US" b="1" dirty="0"/>
              <a:t>] = </a:t>
            </a:r>
            <a:r>
              <a:rPr lang="en-US" b="1" dirty="0" err="1"/>
              <a:t>theArray</a:t>
            </a:r>
            <a:r>
              <a:rPr lang="en-US" b="1" dirty="0"/>
              <a:t>[</a:t>
            </a:r>
            <a:r>
              <a:rPr lang="en-US" b="1" dirty="0" err="1"/>
              <a:t>i</a:t>
            </a:r>
            <a:r>
              <a:rPr lang="en-US" b="1" dirty="0"/>
              <a:t>];</a:t>
            </a:r>
          </a:p>
          <a:p>
            <a:pPr marL="514350" lvl="0" indent="-514350">
              <a:buFont typeface="+mj-lt"/>
              <a:buAutoNum type="arabicPeriod"/>
            </a:pPr>
            <a:r>
              <a:rPr lang="th-TH" b="1" dirty="0"/>
              <a:t> </a:t>
            </a:r>
            <a:r>
              <a:rPr lang="en-US" b="1" dirty="0"/>
              <a:t>    }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7296150" y="3619500"/>
                <a:ext cx="4305300"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Expand the array size (this part takes </a:t>
                </a:r>
                <a14:m>
                  <m:oMath xmlns:m="http://schemas.openxmlformats.org/officeDocument/2006/math">
                    <m:r>
                      <a:rPr lang="en-US" sz="2800" b="1" i="1">
                        <a:latin typeface="Cambria Math" panose="02040503050406030204" pitchFamily="18" charset="0"/>
                      </a:rPr>
                      <m:t>𝜣</m:t>
                    </m:r>
                    <m:r>
                      <a:rPr lang="en-US" sz="2800" b="1" i="1">
                        <a:latin typeface="Cambria Math" panose="02040503050406030204" pitchFamily="18" charset="0"/>
                      </a:rPr>
                      <m:t>(</m:t>
                    </m:r>
                    <m:r>
                      <a:rPr lang="en-US" sz="2800" b="1" i="1">
                        <a:latin typeface="Cambria Math" panose="02040503050406030204" pitchFamily="18" charset="0"/>
                      </a:rPr>
                      <m:t>𝒏</m:t>
                    </m:r>
                    <m:r>
                      <a:rPr lang="en-US" sz="2800" b="1" i="1">
                        <a:latin typeface="Cambria Math" panose="02040503050406030204" pitchFamily="18" charset="0"/>
                      </a:rPr>
                      <m:t>)</m:t>
                    </m:r>
                  </m:oMath>
                </a14:m>
                <a:endParaRPr lang="en-US" sz="2800" b="1" dirty="0"/>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7296150" y="3619500"/>
                <a:ext cx="4305300" cy="2305050"/>
              </a:xfrm>
              <a:prstGeom prst="roundRect">
                <a:avLst/>
              </a:prstGeom>
              <a:blipFill>
                <a:blip r:embed="rId2"/>
                <a:stretch>
                  <a:fillRect r="-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สี่เหลี่ยมผืนผ้ามุมมน 5"/>
              <p:cNvSpPr/>
              <p:nvPr/>
            </p:nvSpPr>
            <p:spPr>
              <a:xfrm>
                <a:off x="9054789" y="438150"/>
                <a:ext cx="2877479" cy="2305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The method exits if an illegal position is used. </a:t>
                </a:r>
                <a14:m>
                  <m:oMath xmlns:m="http://schemas.openxmlformats.org/officeDocument/2006/math">
                    <m:r>
                      <a:rPr lang="en-US" sz="2800" b="1" i="1">
                        <a:latin typeface="Cambria Math" panose="02040503050406030204" pitchFamily="18" charset="0"/>
                      </a:rPr>
                      <m:t>𝜣</m:t>
                    </m:r>
                    <m:r>
                      <a:rPr lang="en-US" sz="2800" b="1" i="1">
                        <a:latin typeface="Cambria Math" panose="02040503050406030204" pitchFamily="18" charset="0"/>
                      </a:rPr>
                      <m:t>(</m:t>
                    </m:r>
                    <m:r>
                      <a:rPr lang="en-US" sz="2800" b="1" i="1" smtClean="0">
                        <a:latin typeface="Cambria Math" panose="02040503050406030204" pitchFamily="18" charset="0"/>
                      </a:rPr>
                      <m:t>𝟏</m:t>
                    </m:r>
                    <m:r>
                      <a:rPr lang="en-US" sz="2800" b="1" i="1">
                        <a:latin typeface="Cambria Math" panose="02040503050406030204" pitchFamily="18" charset="0"/>
                      </a:rPr>
                      <m:t>)</m:t>
                    </m:r>
                  </m:oMath>
                </a14:m>
                <a:endParaRPr lang="en-US" sz="2800" b="1" dirty="0"/>
              </a:p>
              <a:p>
                <a:pPr algn="ctr"/>
                <a:r>
                  <a:rPr lang="en-US" sz="2800" b="1" dirty="0"/>
                  <a:t> </a:t>
                </a:r>
              </a:p>
            </p:txBody>
          </p:sp>
        </mc:Choice>
        <mc:Fallback xmlns="">
          <p:sp>
            <p:nvSpPr>
              <p:cNvPr id="6" name="สี่เหลี่ยมผืนผ้ามุมมน 5"/>
              <p:cNvSpPr>
                <a:spLocks noRot="1" noChangeAspect="1" noMove="1" noResize="1" noEditPoints="1" noAdjustHandles="1" noChangeArrowheads="1" noChangeShapeType="1" noTextEdit="1"/>
              </p:cNvSpPr>
              <p:nvPr/>
            </p:nvSpPr>
            <p:spPr>
              <a:xfrm>
                <a:off x="9054789" y="438150"/>
                <a:ext cx="2877479" cy="2305050"/>
              </a:xfrm>
              <a:prstGeom prst="roundRect">
                <a:avLst/>
              </a:prstGeom>
              <a:blipFill>
                <a:blip r:embed="rId3"/>
                <a:stretch>
                  <a:fillRect t="-526" r="-1688"/>
                </a:stretch>
              </a:blipFill>
            </p:spPr>
            <p:txBody>
              <a:bodyPr/>
              <a:lstStyle/>
              <a:p>
                <a:r>
                  <a:rPr lang="en-US">
                    <a:noFill/>
                  </a:rPr>
                  <a:t> </a:t>
                </a:r>
              </a:p>
            </p:txBody>
          </p:sp>
        </mc:Fallback>
      </mc:AlternateContent>
    </p:spTree>
    <p:extLst>
      <p:ext uri="{BB962C8B-B14F-4D97-AF65-F5344CB8AC3E}">
        <p14:creationId xmlns:p14="http://schemas.microsoft.com/office/powerpoint/2010/main" val="318977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ตัวแทนเนื้อหา 2"/>
          <p:cNvSpPr>
            <a:spLocks noGrp="1"/>
          </p:cNvSpPr>
          <p:nvPr>
            <p:ph idx="1"/>
          </p:nvPr>
        </p:nvSpPr>
        <p:spPr>
          <a:xfrm>
            <a:off x="190500" y="495300"/>
            <a:ext cx="10515600" cy="5776913"/>
          </a:xfrm>
        </p:spPr>
        <p:txBody>
          <a:bodyPr>
            <a:normAutofit fontScale="92500" lnSpcReduction="10000"/>
          </a:bodyPr>
          <a:lstStyle/>
          <a:p>
            <a:pPr marL="514350" lvl="0" indent="-514350">
              <a:buFont typeface="+mj-lt"/>
              <a:buAutoNum type="arabicPeriod"/>
            </a:pPr>
            <a:r>
              <a:rPr lang="en-US" dirty="0"/>
              <a:t> </a:t>
            </a:r>
            <a:r>
              <a:rPr lang="en-US" b="1" dirty="0" err="1"/>
              <a:t>theArray</a:t>
            </a:r>
            <a:r>
              <a:rPr lang="en-US" b="1" dirty="0"/>
              <a:t> = c;</a:t>
            </a:r>
          </a:p>
          <a:p>
            <a:pPr marL="514350" lvl="0" indent="-514350">
              <a:buFont typeface="+mj-lt"/>
              <a:buAutoNum type="arabicPeriod"/>
            </a:pPr>
            <a:r>
              <a:rPr lang="en-US" b="1" dirty="0"/>
              <a:t> </a:t>
            </a:r>
          </a:p>
          <a:p>
            <a:pPr marL="514350" lvl="0" indent="-514350">
              <a:buFont typeface="+mj-lt"/>
              <a:buAutoNum type="arabicPeriod"/>
            </a:pPr>
            <a:r>
              <a:rPr lang="en-US" b="1" dirty="0"/>
              <a:t>     // for each value from the specified position , </a:t>
            </a:r>
          </a:p>
          <a:p>
            <a:pPr marL="514350" lvl="0" indent="-514350">
              <a:buFont typeface="+mj-lt"/>
              <a:buAutoNum type="arabicPeriod"/>
            </a:pPr>
            <a:r>
              <a:rPr lang="en-US" b="1" dirty="0"/>
              <a:t>     // move the value to the right.</a:t>
            </a:r>
          </a:p>
          <a:p>
            <a:pPr marL="514350" lvl="0" indent="-514350">
              <a:buFont typeface="+mj-lt"/>
              <a:buAutoNum type="arabicPeriod"/>
            </a:pPr>
            <a:r>
              <a:rPr lang="en-US" b="1" dirty="0"/>
              <a:t>     for (</a:t>
            </a:r>
            <a:r>
              <a:rPr lang="en-US" b="1" dirty="0" err="1"/>
              <a:t>int</a:t>
            </a:r>
            <a:r>
              <a:rPr lang="en-US" b="1" dirty="0"/>
              <a:t> </a:t>
            </a:r>
            <a:r>
              <a:rPr lang="en-US" b="1" dirty="0" err="1"/>
              <a:t>i</a:t>
            </a:r>
            <a:r>
              <a:rPr lang="en-US" b="1" dirty="0"/>
              <a:t> = </a:t>
            </a:r>
            <a:r>
              <a:rPr lang="en-US" b="1" dirty="0" err="1"/>
              <a:t>theArray.length</a:t>
            </a:r>
            <a:r>
              <a:rPr lang="en-US" b="1" dirty="0"/>
              <a:t> - 1; </a:t>
            </a:r>
            <a:r>
              <a:rPr lang="en-US" b="1" dirty="0" err="1"/>
              <a:t>i</a:t>
            </a:r>
            <a:r>
              <a:rPr lang="en-US" b="1" dirty="0"/>
              <a:t> &gt;= 0; </a:t>
            </a:r>
            <a:r>
              <a:rPr lang="en-US" b="1" dirty="0" err="1"/>
              <a:t>i</a:t>
            </a:r>
            <a:r>
              <a:rPr lang="en-US" b="1" dirty="0"/>
              <a:t>--) {</a:t>
            </a:r>
          </a:p>
          <a:p>
            <a:pPr marL="514350" lvl="0" indent="-514350">
              <a:buFont typeface="+mj-lt"/>
              <a:buAutoNum type="arabicPeriod"/>
            </a:pPr>
            <a:r>
              <a:rPr lang="en-US" b="1" dirty="0"/>
              <a:t>        if (</a:t>
            </a:r>
            <a:r>
              <a:rPr lang="en-US" b="1" dirty="0" err="1"/>
              <a:t>i</a:t>
            </a:r>
            <a:r>
              <a:rPr lang="en-US" b="1" dirty="0"/>
              <a:t> &gt; position)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a:t>
            </a:r>
            <a:r>
              <a:rPr lang="en-US" b="1" dirty="0" err="1"/>
              <a:t>theArray</a:t>
            </a:r>
            <a:r>
              <a:rPr lang="en-US" b="1" dirty="0"/>
              <a:t>[</a:t>
            </a:r>
            <a:r>
              <a:rPr lang="en-US" b="1" dirty="0" err="1"/>
              <a:t>i</a:t>
            </a:r>
            <a:r>
              <a:rPr lang="en-US" b="1" dirty="0"/>
              <a:t> - 1]; </a:t>
            </a:r>
          </a:p>
          <a:p>
            <a:pPr marL="514350" lvl="0" indent="-514350">
              <a:buFont typeface="+mj-lt"/>
              <a:buAutoNum type="arabicPeriod"/>
            </a:pPr>
            <a:r>
              <a:rPr lang="en-US" b="1" dirty="0"/>
              <a:t>        } else {</a:t>
            </a:r>
          </a:p>
          <a:p>
            <a:pPr marL="514350" lvl="0" indent="-514350">
              <a:buFont typeface="+mj-lt"/>
              <a:buAutoNum type="arabicPeriod"/>
            </a:pPr>
            <a:r>
              <a:rPr lang="en-US" b="1" dirty="0"/>
              <a:t>          </a:t>
            </a:r>
            <a:r>
              <a:rPr lang="en-US" b="1" dirty="0" err="1"/>
              <a:t>theArray</a:t>
            </a:r>
            <a:r>
              <a:rPr lang="en-US" b="1" dirty="0"/>
              <a:t>[</a:t>
            </a:r>
            <a:r>
              <a:rPr lang="en-US" b="1" dirty="0" err="1"/>
              <a:t>i</a:t>
            </a:r>
            <a:r>
              <a:rPr lang="en-US" b="1" dirty="0"/>
              <a:t>] = value;</a:t>
            </a:r>
          </a:p>
          <a:p>
            <a:pPr marL="514350" lvl="0" indent="-514350">
              <a:buFont typeface="+mj-lt"/>
              <a:buAutoNum type="arabicPeriod"/>
            </a:pPr>
            <a:r>
              <a:rPr lang="en-US" b="1" dirty="0"/>
              <a:t>          return; // return immediately after the insertion.</a:t>
            </a:r>
          </a:p>
          <a:p>
            <a:pPr marL="514350" lvl="0" indent="-514350">
              <a:buFont typeface="+mj-lt"/>
              <a:buAutoNum type="arabicPeriod"/>
            </a:pPr>
            <a:r>
              <a:rPr lang="en-US" b="1" dirty="0"/>
              <a:t>        }</a:t>
            </a:r>
          </a:p>
          <a:p>
            <a:pPr marL="514350" lvl="0" indent="-514350">
              <a:buFont typeface="+mj-lt"/>
              <a:buAutoNum type="arabicPeriod"/>
            </a:pPr>
            <a:r>
              <a:rPr lang="en-US" b="1" dirty="0"/>
              <a:t>     }</a:t>
            </a:r>
          </a:p>
          <a:p>
            <a:pPr marL="514350" indent="-514350">
              <a:buFont typeface="+mj-lt"/>
              <a:buAutoNum type="arabicPeriod"/>
            </a:pPr>
            <a:r>
              <a:rPr lang="en-US" b="1" dirty="0"/>
              <a:t>  }</a:t>
            </a:r>
          </a:p>
        </p:txBody>
      </p:sp>
      <mc:AlternateContent xmlns:mc="http://schemas.openxmlformats.org/markup-compatibility/2006" xmlns:a14="http://schemas.microsoft.com/office/drawing/2010/main">
        <mc:Choice Requires="a14">
          <p:sp>
            <p:nvSpPr>
              <p:cNvPr id="4" name="สี่เหลี่ยมผืนผ้ามุมมน 3"/>
              <p:cNvSpPr/>
              <p:nvPr/>
            </p:nvSpPr>
            <p:spPr>
              <a:xfrm>
                <a:off x="7639050" y="495300"/>
                <a:ext cx="4210050" cy="3695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Shift all elements. </a:t>
                </a:r>
                <a14:m>
                  <m:oMath xmlns:m="http://schemas.openxmlformats.org/officeDocument/2006/math">
                    <m:r>
                      <a:rPr lang="en-US" sz="4000" b="1" i="1">
                        <a:latin typeface="Cambria Math" panose="02040503050406030204" pitchFamily="18" charset="0"/>
                      </a:rPr>
                      <m:t>𝑶</m:t>
                    </m:r>
                    <m:r>
                      <a:rPr lang="en-US" sz="4000" b="1" i="1">
                        <a:latin typeface="Cambria Math" panose="02040503050406030204" pitchFamily="18" charset="0"/>
                      </a:rPr>
                      <m:t>(</m:t>
                    </m:r>
                    <m:r>
                      <a:rPr lang="en-US" sz="4000" b="1" i="1">
                        <a:latin typeface="Cambria Math" panose="02040503050406030204" pitchFamily="18" charset="0"/>
                      </a:rPr>
                      <m:t>𝒏</m:t>
                    </m:r>
                    <m:r>
                      <a:rPr lang="en-US" sz="4000" b="1" i="1">
                        <a:latin typeface="Cambria Math" panose="02040503050406030204" pitchFamily="18" charset="0"/>
                      </a:rPr>
                      <m:t>)</m:t>
                    </m:r>
                  </m:oMath>
                </a14:m>
                <a:r>
                  <a:rPr lang="en-US" sz="4000" b="1" dirty="0"/>
                  <a:t>  </a:t>
                </a:r>
              </a:p>
            </p:txBody>
          </p:sp>
        </mc:Choice>
        <mc:Fallback xmlns="">
          <p:sp>
            <p:nvSpPr>
              <p:cNvPr id="4" name="สี่เหลี่ยมผืนผ้ามุมมน 3"/>
              <p:cNvSpPr>
                <a:spLocks noRot="1" noChangeAspect="1" noMove="1" noResize="1" noEditPoints="1" noAdjustHandles="1" noChangeArrowheads="1" noChangeShapeType="1" noTextEdit="1"/>
              </p:cNvSpPr>
              <p:nvPr/>
            </p:nvSpPr>
            <p:spPr>
              <a:xfrm>
                <a:off x="7639050" y="495300"/>
                <a:ext cx="4210050" cy="369570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สี่เหลี่ยมผืนผ้ามุมมน 4"/>
              <p:cNvSpPr/>
              <p:nvPr/>
            </p:nvSpPr>
            <p:spPr>
              <a:xfrm>
                <a:off x="8629650" y="4552950"/>
                <a:ext cx="3181350" cy="2019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Overall runtime =O</a:t>
                </a:r>
                <a14:m>
                  <m:oMath xmlns:m="http://schemas.openxmlformats.org/officeDocument/2006/math">
                    <m:r>
                      <a:rPr lang="en-US" sz="3200" b="1" i="1">
                        <a:latin typeface="Cambria Math" panose="02040503050406030204" pitchFamily="18" charset="0"/>
                      </a:rPr>
                      <m:t>(</m:t>
                    </m:r>
                    <m:r>
                      <a:rPr lang="en-US" sz="3200" b="1" i="1">
                        <a:latin typeface="Cambria Math" panose="02040503050406030204" pitchFamily="18" charset="0"/>
                      </a:rPr>
                      <m:t>𝒏</m:t>
                    </m:r>
                    <m:r>
                      <a:rPr lang="en-US" sz="3200" b="1" i="1">
                        <a:latin typeface="Cambria Math" panose="02040503050406030204" pitchFamily="18" charset="0"/>
                      </a:rPr>
                      <m:t>)</m:t>
                    </m:r>
                  </m:oMath>
                </a14:m>
                <a:r>
                  <a:rPr lang="en-US" sz="3200" b="1" dirty="0"/>
                  <a:t> </a:t>
                </a:r>
                <a:r>
                  <a:rPr lang="en-US" b="1" dirty="0"/>
                  <a:t> </a:t>
                </a:r>
              </a:p>
              <a:p>
                <a:pPr algn="ctr"/>
                <a:endParaRPr lang="en-US" dirty="0"/>
              </a:p>
            </p:txBody>
          </p:sp>
        </mc:Choice>
        <mc:Fallback xmlns="">
          <p:sp>
            <p:nvSpPr>
              <p:cNvPr id="5" name="สี่เหลี่ยมผืนผ้ามุมมน 4"/>
              <p:cNvSpPr>
                <a:spLocks noRot="1" noChangeAspect="1" noMove="1" noResize="1" noEditPoints="1" noAdjustHandles="1" noChangeArrowheads="1" noChangeShapeType="1" noTextEdit="1"/>
              </p:cNvSpPr>
              <p:nvPr/>
            </p:nvSpPr>
            <p:spPr>
              <a:xfrm>
                <a:off x="8629650" y="4552950"/>
                <a:ext cx="3181350" cy="2019300"/>
              </a:xfrm>
              <a:prstGeom prst="roundRect">
                <a:avLst/>
              </a:prstGeom>
              <a:blipFill>
                <a:blip r:embed="rId4"/>
                <a:stretch>
                  <a:fillRect r="-1718"/>
                </a:stretch>
              </a:blipFill>
            </p:spPr>
            <p:txBody>
              <a:bodyPr/>
              <a:lstStyle/>
              <a:p>
                <a:r>
                  <a:rPr lang="en-US">
                    <a:noFill/>
                  </a:rPr>
                  <a:t> </a:t>
                </a:r>
              </a:p>
            </p:txBody>
          </p:sp>
        </mc:Fallback>
      </mc:AlternateContent>
    </p:spTree>
    <p:extLst>
      <p:ext uri="{BB962C8B-B14F-4D97-AF65-F5344CB8AC3E}">
        <p14:creationId xmlns:p14="http://schemas.microsoft.com/office/powerpoint/2010/main" val="176959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p:cNvSpPr>
            <a:spLocks noGrp="1"/>
          </p:cNvSpPr>
          <p:nvPr>
            <p:ph type="title"/>
          </p:nvPr>
        </p:nvSpPr>
        <p:spPr/>
        <p:txBody>
          <a:bodyPr/>
          <a:lstStyle/>
          <a:p>
            <a:r>
              <a:rPr lang="en-US" dirty="0"/>
              <a:t>Example: Inserting 6 at position 3 (previous page)</a:t>
            </a:r>
          </a:p>
        </p:txBody>
      </p:sp>
      <p:graphicFrame>
        <p:nvGraphicFramePr>
          <p:cNvPr id="4" name="ตาราง 3"/>
          <p:cNvGraphicFramePr>
            <a:graphicFrameLocks noGrp="1"/>
          </p:cNvGraphicFramePr>
          <p:nvPr>
            <p:extLst>
              <p:ext uri="{D42A27DB-BD31-4B8C-83A1-F6EECF244321}">
                <p14:modId xmlns:p14="http://schemas.microsoft.com/office/powerpoint/2010/main" val="3978096616"/>
              </p:ext>
            </p:extLst>
          </p:nvPr>
        </p:nvGraphicFramePr>
        <p:xfrm>
          <a:off x="1208326" y="1822346"/>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8</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just">
                        <a:spcBef>
                          <a:spcPts val="0"/>
                        </a:spcBef>
                        <a:spcAft>
                          <a:spcPts val="0"/>
                        </a:spcAft>
                      </a:pP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extLst>
                  <a:ext uri="{0D108BD9-81ED-4DB2-BD59-A6C34878D82A}">
                    <a16:rowId xmlns:a16="http://schemas.microsoft.com/office/drawing/2014/main" val="879435708"/>
                  </a:ext>
                </a:extLst>
              </a:tr>
            </a:tbl>
          </a:graphicData>
        </a:graphic>
      </p:graphicFrame>
      <p:sp>
        <p:nvSpPr>
          <p:cNvPr id="7" name="AutoShape 2"/>
          <p:cNvSpPr>
            <a:spLocks noChangeArrowheads="1"/>
          </p:cNvSpPr>
          <p:nvPr/>
        </p:nvSpPr>
        <p:spPr bwMode="auto">
          <a:xfrm>
            <a:off x="5231404" y="2656723"/>
            <a:ext cx="624884" cy="679421"/>
          </a:xfrm>
          <a:prstGeom prst="downArrow">
            <a:avLst>
              <a:gd name="adj1" fmla="val 50000"/>
              <a:gd name="adj2" fmla="val 29282"/>
            </a:avLst>
          </a:prstGeom>
          <a:solidFill>
            <a:srgbClr val="FFFFFF"/>
          </a:solidFill>
          <a:ln w="9525">
            <a:solidFill>
              <a:srgbClr val="000000"/>
            </a:solidFill>
            <a:miter lim="800000"/>
            <a:headEnd/>
            <a:tailEnd/>
          </a:ln>
        </p:spPr>
        <p:txBody>
          <a:bodyPr vert="eaVert" wrap="square" lIns="74295" tIns="8890" rIns="74295" bIns="8890" numCol="1" anchor="t" anchorCtr="0" compatLnSpc="1">
            <a:prstTxWarp prst="textNoShape">
              <a:avLst/>
            </a:prstTxWarp>
          </a:bodyPr>
          <a:lstStyle/>
          <a:p>
            <a:endParaRPr lang="en-US"/>
          </a:p>
        </p:txBody>
      </p:sp>
      <p:sp>
        <p:nvSpPr>
          <p:cNvPr id="8" name="Rectangle 3"/>
          <p:cNvSpPr>
            <a:spLocks noChangeArrowheads="1"/>
          </p:cNvSpPr>
          <p:nvPr/>
        </p:nvSpPr>
        <p:spPr bwMode="auto">
          <a:xfrm>
            <a:off x="3814763" y="21107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3814763" y="25679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ตาราง 9"/>
          <p:cNvGraphicFramePr>
            <a:graphicFrameLocks noGrp="1"/>
          </p:cNvGraphicFramePr>
          <p:nvPr>
            <p:extLst>
              <p:ext uri="{D42A27DB-BD31-4B8C-83A1-F6EECF244321}">
                <p14:modId xmlns:p14="http://schemas.microsoft.com/office/powerpoint/2010/main" val="1079166900"/>
              </p:ext>
            </p:extLst>
          </p:nvPr>
        </p:nvGraphicFramePr>
        <p:xfrm>
          <a:off x="1208326" y="3623022"/>
          <a:ext cx="9295923" cy="636545"/>
        </p:xfrm>
        <a:graphic>
          <a:graphicData uri="http://schemas.openxmlformats.org/drawingml/2006/table">
            <a:tbl>
              <a:tblPr firstRow="1" firstCol="1" bandRow="1">
                <a:tableStyleId>{5C22544A-7EE6-4342-B048-85BDC9FD1C3A}</a:tableStyleId>
              </a:tblPr>
              <a:tblGrid>
                <a:gridCol w="1548243">
                  <a:extLst>
                    <a:ext uri="{9D8B030D-6E8A-4147-A177-3AD203B41FA5}">
                      <a16:colId xmlns:a16="http://schemas.microsoft.com/office/drawing/2014/main" val="1986007635"/>
                    </a:ext>
                  </a:extLst>
                </a:gridCol>
                <a:gridCol w="1549536">
                  <a:extLst>
                    <a:ext uri="{9D8B030D-6E8A-4147-A177-3AD203B41FA5}">
                      <a16:colId xmlns:a16="http://schemas.microsoft.com/office/drawing/2014/main" val="2296076798"/>
                    </a:ext>
                  </a:extLst>
                </a:gridCol>
                <a:gridCol w="1549536">
                  <a:extLst>
                    <a:ext uri="{9D8B030D-6E8A-4147-A177-3AD203B41FA5}">
                      <a16:colId xmlns:a16="http://schemas.microsoft.com/office/drawing/2014/main" val="2080966047"/>
                    </a:ext>
                  </a:extLst>
                </a:gridCol>
                <a:gridCol w="1549536">
                  <a:extLst>
                    <a:ext uri="{9D8B030D-6E8A-4147-A177-3AD203B41FA5}">
                      <a16:colId xmlns:a16="http://schemas.microsoft.com/office/drawing/2014/main" val="1907814095"/>
                    </a:ext>
                  </a:extLst>
                </a:gridCol>
                <a:gridCol w="1549536">
                  <a:extLst>
                    <a:ext uri="{9D8B030D-6E8A-4147-A177-3AD203B41FA5}">
                      <a16:colId xmlns:a16="http://schemas.microsoft.com/office/drawing/2014/main" val="1839486452"/>
                    </a:ext>
                  </a:extLst>
                </a:gridCol>
                <a:gridCol w="1549536">
                  <a:extLst>
                    <a:ext uri="{9D8B030D-6E8A-4147-A177-3AD203B41FA5}">
                      <a16:colId xmlns:a16="http://schemas.microsoft.com/office/drawing/2014/main" val="743059594"/>
                    </a:ext>
                  </a:extLst>
                </a:gridCol>
              </a:tblGrid>
              <a:tr h="636545">
                <a:tc>
                  <a:txBody>
                    <a:bodyPr/>
                    <a:lstStyle/>
                    <a:p>
                      <a:pPr marL="0" marR="0" algn="ctr">
                        <a:spcBef>
                          <a:spcPts val="0"/>
                        </a:spcBef>
                        <a:spcAft>
                          <a:spcPts val="0"/>
                        </a:spcAft>
                      </a:pPr>
                      <a:r>
                        <a:rPr lang="en-US" sz="4000" dirty="0">
                          <a:effectLst/>
                        </a:rPr>
                        <a:t>1</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rPr>
                        <a:t>3</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1400" dirty="0">
                          <a:effectLst/>
                        </a:rPr>
                        <a:t> </a:t>
                      </a:r>
                      <a:r>
                        <a:rPr lang="en-US" sz="4000" dirty="0">
                          <a:effectLst/>
                        </a:rPr>
                        <a:t>5</a:t>
                      </a:r>
                      <a:endParaRPr lang="en-US" sz="14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6</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mn-lt"/>
                          <a:ea typeface="+mn-ea"/>
                          <a:cs typeface="+mn-cs"/>
                        </a:rPr>
                        <a:t>7</a:t>
                      </a:r>
                      <a:endParaRPr lang="en-US" sz="4000" dirty="0">
                        <a:effectLst/>
                        <a:latin typeface="Times New Roman" panose="02020603050405020304" pitchFamily="18" charset="0"/>
                        <a:ea typeface="MS Mincho" panose="02020609040205080304" pitchFamily="49" charset="-128"/>
                        <a:cs typeface="Angsana New" panose="02020603050405020304" pitchFamily="18" charset="-34"/>
                      </a:endParaRPr>
                    </a:p>
                  </a:txBody>
                  <a:tcPr marL="68580" marR="68580" marT="0" marB="0"/>
                </a:tc>
                <a:tc>
                  <a:txBody>
                    <a:bodyPr/>
                    <a:lstStyle/>
                    <a:p>
                      <a:pPr marL="0" marR="0" algn="ctr">
                        <a:spcBef>
                          <a:spcPts val="0"/>
                        </a:spcBef>
                        <a:spcAft>
                          <a:spcPts val="0"/>
                        </a:spcAft>
                      </a:pPr>
                      <a:r>
                        <a:rPr lang="en-US" sz="4000" dirty="0">
                          <a:effectLst/>
                          <a:latin typeface="Times New Roman" panose="02020603050405020304" pitchFamily="18" charset="0"/>
                          <a:ea typeface="MS Mincho" panose="02020609040205080304" pitchFamily="49" charset="-128"/>
                          <a:cs typeface="Angsana New" panose="02020603050405020304" pitchFamily="18" charset="-34"/>
                        </a:rPr>
                        <a:t>8</a:t>
                      </a:r>
                    </a:p>
                  </a:txBody>
                  <a:tcPr marL="68580" marR="68580" marT="0" marB="0"/>
                </a:tc>
                <a:extLst>
                  <a:ext uri="{0D108BD9-81ED-4DB2-BD59-A6C34878D82A}">
                    <a16:rowId xmlns:a16="http://schemas.microsoft.com/office/drawing/2014/main" val="879435708"/>
                  </a:ext>
                </a:extLst>
              </a:tr>
            </a:tbl>
          </a:graphicData>
        </a:graphic>
      </p:graphicFrame>
      <p:sp>
        <p:nvSpPr>
          <p:cNvPr id="6" name="AutoShape 1"/>
          <p:cNvSpPr>
            <a:spLocks noChangeArrowheads="1"/>
          </p:cNvSpPr>
          <p:nvPr/>
        </p:nvSpPr>
        <p:spPr bwMode="auto">
          <a:xfrm>
            <a:off x="6095999" y="3227094"/>
            <a:ext cx="1295400" cy="1363955"/>
          </a:xfrm>
          <a:prstGeom prst="irregularSeal2">
            <a:avLst/>
          </a:prstGeom>
          <a:solidFill>
            <a:srgbClr val="FFFFFF">
              <a:alpha val="0"/>
            </a:srgbClr>
          </a:solidFill>
          <a:ln w="9525">
            <a:solidFill>
              <a:srgbClr val="000000"/>
            </a:solidFill>
            <a:miter lim="800000"/>
            <a:headEnd/>
            <a:tailEnd/>
          </a:ln>
        </p:spPr>
        <p:txBody>
          <a:bodyPr vert="horz" wrap="square" lIns="74295" tIns="8890" rIns="74295" bIns="8890" numCol="1" anchor="t" anchorCtr="0" compatLnSpc="1">
            <a:prstTxWarp prst="textNoShape">
              <a:avLst/>
            </a:prstTxWarp>
          </a:bodyPr>
          <a:lstStyle/>
          <a:p>
            <a:endParaRPr lang="en-US"/>
          </a:p>
        </p:txBody>
      </p:sp>
      <p:cxnSp>
        <p:nvCxnSpPr>
          <p:cNvPr id="12" name="ลูกศรเชื่อมต่อแบบตรง 11"/>
          <p:cNvCxnSpPr/>
          <p:nvPr/>
        </p:nvCxnSpPr>
        <p:spPr>
          <a:xfrm>
            <a:off x="8324850" y="2614814"/>
            <a:ext cx="1885950"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ลูกศรเชื่อมต่อแบบตรง 12"/>
          <p:cNvCxnSpPr/>
          <p:nvPr/>
        </p:nvCxnSpPr>
        <p:spPr>
          <a:xfrm>
            <a:off x="6781800" y="2862464"/>
            <a:ext cx="1885950"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12010"/>
      </p:ext>
    </p:extLst>
  </p:cSld>
  <p:clrMapOvr>
    <a:masterClrMapping/>
  </p:clrMapOvr>
</p:sld>
</file>

<file path=ppt/theme/theme1.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ธีมของ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14755</TotalTime>
  <Words>3885</Words>
  <Application>Microsoft Office PowerPoint</Application>
  <PresentationFormat>แบบจอกว้าง</PresentationFormat>
  <Paragraphs>497</Paragraphs>
  <Slides>49</Slides>
  <Notes>28</Notes>
  <HiddenSlides>0</HiddenSlides>
  <MMClips>0</MMClips>
  <ScaleCrop>false</ScaleCrop>
  <HeadingPairs>
    <vt:vector size="6" baseType="variant">
      <vt:variant>
        <vt:lpstr>ฟอนต์ที่ถูกใช้</vt:lpstr>
      </vt:variant>
      <vt:variant>
        <vt:i4>5</vt:i4>
      </vt:variant>
      <vt:variant>
        <vt:lpstr>ธีม</vt:lpstr>
      </vt:variant>
      <vt:variant>
        <vt:i4>1</vt:i4>
      </vt:variant>
      <vt:variant>
        <vt:lpstr>ชื่อเรื่องสไลด์</vt:lpstr>
      </vt:variant>
      <vt:variant>
        <vt:i4>49</vt:i4>
      </vt:variant>
    </vt:vector>
  </HeadingPairs>
  <TitlesOfParts>
    <vt:vector size="55" baseType="lpstr">
      <vt:lpstr>Arial</vt:lpstr>
      <vt:lpstr>Calibri</vt:lpstr>
      <vt:lpstr>Calibri Light</vt:lpstr>
      <vt:lpstr>Cambria Math</vt:lpstr>
      <vt:lpstr>Times New Roman</vt:lpstr>
      <vt:lpstr>ธีมของ Office</vt:lpstr>
      <vt:lpstr>List</vt:lpstr>
      <vt:lpstr>List operations</vt:lpstr>
      <vt:lpstr>Implementing a List with Array</vt:lpstr>
      <vt:lpstr>งานนำเสนอ PowerPoint</vt:lpstr>
      <vt:lpstr>งานนำเสนอ PowerPoint</vt:lpstr>
      <vt:lpstr>insert</vt:lpstr>
      <vt:lpstr>งานนำเสนอ PowerPoint</vt:lpstr>
      <vt:lpstr>งานนำเสนอ PowerPoint</vt:lpstr>
      <vt:lpstr>Example: Inserting 6 at position 3 (previous page)</vt:lpstr>
      <vt:lpstr>Remove</vt:lpstr>
      <vt:lpstr>งานนำเสนอ PowerPoint</vt:lpstr>
      <vt:lpstr>งานนำเสนอ PowerPoint</vt:lpstr>
      <vt:lpstr>Example: Removing 5</vt:lpstr>
      <vt:lpstr>Head </vt:lpstr>
      <vt:lpstr>Tail </vt:lpstr>
      <vt:lpstr>Append </vt:lpstr>
      <vt:lpstr>งานนำเสนอ PowerPoint</vt:lpstr>
      <vt:lpstr>Linked List</vt:lpstr>
      <vt:lpstr>Why use a linked list?</vt:lpstr>
      <vt:lpstr>งานนำเสนอ PowerPoint</vt:lpstr>
      <vt:lpstr>But there is a problem when inserting x a as a new first data!!! </vt:lpstr>
      <vt:lpstr>Linked list with header</vt:lpstr>
      <vt:lpstr>What we need to know</vt:lpstr>
      <vt:lpstr>Node Implementation</vt:lpstr>
      <vt:lpstr>Example:  ListNode a = new ListNode(5);</vt:lpstr>
      <vt:lpstr>Node marking</vt:lpstr>
      <vt:lpstr>Iterator interface</vt:lpstr>
      <vt:lpstr>List iterator implementation</vt:lpstr>
      <vt:lpstr>งานนำเสนอ PowerPoint</vt:lpstr>
      <vt:lpstr>Example: iterator creation</vt:lpstr>
      <vt:lpstr>HasNext example:</vt:lpstr>
      <vt:lpstr>Next </vt:lpstr>
      <vt:lpstr>Linked list implementation</vt:lpstr>
      <vt:lpstr>find</vt:lpstr>
      <vt:lpstr>งานนำเสนอ PowerPoint</vt:lpstr>
      <vt:lpstr>findKth</vt:lpstr>
      <vt:lpstr>insert</vt:lpstr>
      <vt:lpstr>Insert to the start of the list</vt:lpstr>
      <vt:lpstr>Insert to the end of the list</vt:lpstr>
      <vt:lpstr>Remove </vt:lpstr>
      <vt:lpstr>findPrevious</vt:lpstr>
      <vt:lpstr>Example: findPrevious on an empty list</vt:lpstr>
      <vt:lpstr>Example: findPrevious on a generic list</vt:lpstr>
      <vt:lpstr>งานนำเสนอ PowerPoint</vt:lpstr>
      <vt:lpstr>Example: findPrevious on a list that does not have the required value.</vt:lpstr>
      <vt:lpstr>Head</vt:lpstr>
      <vt:lpstr>Tail </vt:lpstr>
      <vt:lpstr>Append </vt:lpstr>
      <vt:lpstr>Summary of runtime comparisons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List</dc:title>
  <dc:creator>ajarntoe</dc:creator>
  <cp:lastModifiedBy>Vishnu Kotrajaras</cp:lastModifiedBy>
  <cp:revision>98</cp:revision>
  <cp:lastPrinted>2018-10-12T17:43:22Z</cp:lastPrinted>
  <dcterms:created xsi:type="dcterms:W3CDTF">2016-01-19T08:24:52Z</dcterms:created>
  <dcterms:modified xsi:type="dcterms:W3CDTF">2019-06-25T03:54:36Z</dcterms:modified>
</cp:coreProperties>
</file>